
<file path=[Content_Types].xml><?xml version="1.0" encoding="utf-8"?>
<Types xmlns="http://schemas.openxmlformats.org/package/2006/content-types">
  <Default Extension="bin" ContentType="image/svg+xml"/>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Lst>
  <p:notesMasterIdLst>
    <p:notesMasterId r:id="rId40"/>
  </p:notesMasterIdLst>
  <p:handoutMasterIdLst>
    <p:handoutMasterId r:id="rId41"/>
  </p:handoutMasterIdLst>
  <p:sldIdLst>
    <p:sldId id="320" r:id="rId2"/>
    <p:sldId id="470" r:id="rId3"/>
    <p:sldId id="440" r:id="rId4"/>
    <p:sldId id="452" r:id="rId5"/>
    <p:sldId id="454" r:id="rId6"/>
    <p:sldId id="447" r:id="rId7"/>
    <p:sldId id="449" r:id="rId8"/>
    <p:sldId id="480" r:id="rId9"/>
    <p:sldId id="448" r:id="rId10"/>
    <p:sldId id="446" r:id="rId11"/>
    <p:sldId id="442" r:id="rId12"/>
    <p:sldId id="466" r:id="rId13"/>
    <p:sldId id="467" r:id="rId14"/>
    <p:sldId id="472" r:id="rId15"/>
    <p:sldId id="473" r:id="rId16"/>
    <p:sldId id="450" r:id="rId17"/>
    <p:sldId id="432" r:id="rId18"/>
    <p:sldId id="481" r:id="rId19"/>
    <p:sldId id="482" r:id="rId20"/>
    <p:sldId id="483" r:id="rId21"/>
    <p:sldId id="484" r:id="rId22"/>
    <p:sldId id="485" r:id="rId23"/>
    <p:sldId id="486" r:id="rId24"/>
    <p:sldId id="487" r:id="rId25"/>
    <p:sldId id="444" r:id="rId26"/>
    <p:sldId id="488" r:id="rId27"/>
    <p:sldId id="489" r:id="rId28"/>
    <p:sldId id="490" r:id="rId29"/>
    <p:sldId id="453" r:id="rId30"/>
    <p:sldId id="459" r:id="rId31"/>
    <p:sldId id="474" r:id="rId32"/>
    <p:sldId id="451" r:id="rId33"/>
    <p:sldId id="475" r:id="rId34"/>
    <p:sldId id="476" r:id="rId35"/>
    <p:sldId id="477" r:id="rId36"/>
    <p:sldId id="478" r:id="rId37"/>
    <p:sldId id="479" r:id="rId38"/>
    <p:sldId id="491"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3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48A"/>
    <a:srgbClr val="4EC0E4"/>
    <a:srgbClr val="BAC615"/>
    <a:srgbClr val="C18F03"/>
    <a:srgbClr val="38761F"/>
    <a:srgbClr val="3E77DA"/>
    <a:srgbClr val="CC0066"/>
    <a:srgbClr val="DB3A64"/>
    <a:srgbClr val="D9DBF5"/>
    <a:srgbClr val="434D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86373" autoAdjust="0"/>
  </p:normalViewPr>
  <p:slideViewPr>
    <p:cSldViewPr snapToGrid="0" showGuides="1">
      <p:cViewPr varScale="1">
        <p:scale>
          <a:sx n="62" d="100"/>
          <a:sy n="62" d="100"/>
        </p:scale>
        <p:origin x="1014" y="72"/>
      </p:cViewPr>
      <p:guideLst>
        <p:guide pos="3840"/>
        <p:guide orient="horz" pos="2387"/>
      </p:guideLst>
    </p:cSldViewPr>
  </p:slideViewPr>
  <p:outlineViewPr>
    <p:cViewPr>
      <p:scale>
        <a:sx n="33" d="100"/>
        <a:sy n="33" d="100"/>
      </p:scale>
      <p:origin x="0" y="-7620"/>
    </p:cViewPr>
  </p:outlineViewPr>
  <p:notesTextViewPr>
    <p:cViewPr>
      <p:scale>
        <a:sx n="75" d="100"/>
        <a:sy n="75" d="100"/>
      </p:scale>
      <p:origin x="0" y="0"/>
    </p:cViewPr>
  </p:notesTextViewPr>
  <p:sorterViewPr>
    <p:cViewPr varScale="1">
      <p:scale>
        <a:sx n="1" d="1"/>
        <a:sy n="1" d="1"/>
      </p:scale>
      <p:origin x="0" y="0"/>
    </p:cViewPr>
  </p:sorterViewPr>
  <p:notesViewPr>
    <p:cSldViewPr snapToGrid="0" showGuides="1">
      <p:cViewPr varScale="1">
        <p:scale>
          <a:sx n="96" d="100"/>
          <a:sy n="96" d="100"/>
        </p:scale>
        <p:origin x="35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36B6A-D907-4679-97ED-A31745C50D8F}"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GB"/>
        </a:p>
      </dgm:t>
    </dgm:pt>
    <dgm:pt modelId="{BAAEF586-4A6E-4D22-B607-924B652DD493}">
      <dgm:prSet phldrT="[Text]"/>
      <dgm:spPr/>
      <dgm:t>
        <a:bodyPr/>
        <a:lstStyle/>
        <a:p>
          <a:r>
            <a:rPr lang="en-GB" dirty="0"/>
            <a:t>?</a:t>
          </a:r>
        </a:p>
      </dgm:t>
    </dgm:pt>
    <dgm:pt modelId="{83F80D16-A87F-433D-8827-95D556980BA8}" type="parTrans" cxnId="{8156587F-1798-453F-AF68-FD062600B3EF}">
      <dgm:prSet/>
      <dgm:spPr/>
      <dgm:t>
        <a:bodyPr/>
        <a:lstStyle/>
        <a:p>
          <a:endParaRPr lang="en-GB"/>
        </a:p>
      </dgm:t>
    </dgm:pt>
    <dgm:pt modelId="{D90CE2C0-625D-4251-9522-2BBB57F295EA}" type="sibTrans" cxnId="{8156587F-1798-453F-AF68-FD062600B3EF}">
      <dgm:prSet/>
      <dgm:spPr/>
      <dgm:t>
        <a:bodyPr/>
        <a:lstStyle/>
        <a:p>
          <a:endParaRPr lang="en-GB"/>
        </a:p>
      </dgm:t>
    </dgm:pt>
    <dgm:pt modelId="{09C9FA06-54AD-416F-B9E1-720E3FE68203}">
      <dgm:prSet phldrT="[Text]"/>
      <dgm:spPr/>
      <dgm:t>
        <a:bodyPr/>
        <a:lstStyle/>
        <a:p>
          <a:r>
            <a:rPr lang="en-GB" dirty="0"/>
            <a:t>?</a:t>
          </a:r>
        </a:p>
      </dgm:t>
    </dgm:pt>
    <dgm:pt modelId="{9553F559-55FB-490D-8283-EDF5B04833F5}" type="parTrans" cxnId="{2DFD13FA-2DAF-4D5F-9F92-5BB244D06457}">
      <dgm:prSet/>
      <dgm:spPr/>
      <dgm:t>
        <a:bodyPr/>
        <a:lstStyle/>
        <a:p>
          <a:endParaRPr lang="en-GB"/>
        </a:p>
      </dgm:t>
    </dgm:pt>
    <dgm:pt modelId="{792FFE6E-77FB-45DA-8E96-8F302A4E4A99}" type="sibTrans" cxnId="{2DFD13FA-2DAF-4D5F-9F92-5BB244D06457}">
      <dgm:prSet/>
      <dgm:spPr/>
      <dgm:t>
        <a:bodyPr/>
        <a:lstStyle/>
        <a:p>
          <a:endParaRPr lang="en-GB"/>
        </a:p>
      </dgm:t>
    </dgm:pt>
    <dgm:pt modelId="{04018DA2-2C92-4F6C-91F5-3E7DF4AA5978}">
      <dgm:prSet phldrT="[Text]"/>
      <dgm:spPr/>
      <dgm:t>
        <a:bodyPr/>
        <a:lstStyle/>
        <a:p>
          <a:r>
            <a:rPr lang="en-GB" dirty="0"/>
            <a:t>Data needs</a:t>
          </a:r>
        </a:p>
      </dgm:t>
    </dgm:pt>
    <dgm:pt modelId="{6E00F0D8-2C45-4091-899F-47280E16981C}" type="parTrans" cxnId="{F79BF9C2-17D4-4ACD-9605-BF6FD727FCF0}">
      <dgm:prSet/>
      <dgm:spPr/>
      <dgm:t>
        <a:bodyPr/>
        <a:lstStyle/>
        <a:p>
          <a:endParaRPr lang="en-GB"/>
        </a:p>
      </dgm:t>
    </dgm:pt>
    <dgm:pt modelId="{C91B62B3-DF69-42DC-9A76-025062F69425}" type="sibTrans" cxnId="{F79BF9C2-17D4-4ACD-9605-BF6FD727FCF0}">
      <dgm:prSet/>
      <dgm:spPr/>
      <dgm:t>
        <a:bodyPr/>
        <a:lstStyle/>
        <a:p>
          <a:endParaRPr lang="en-GB"/>
        </a:p>
      </dgm:t>
    </dgm:pt>
    <dgm:pt modelId="{CAD95142-21AE-46A5-A7D4-1B627E9C0649}">
      <dgm:prSet phldrT="[Text]"/>
      <dgm:spPr/>
      <dgm:t>
        <a:bodyPr/>
        <a:lstStyle/>
        <a:p>
          <a:r>
            <a:rPr lang="en-GB" dirty="0">
              <a:latin typeface="Roboto" panose="02000000000000000000" pitchFamily="2" charset="0"/>
              <a:ea typeface="Roboto" panose="02000000000000000000" pitchFamily="2" charset="0"/>
            </a:rPr>
            <a:t>Evidence needs for policy</a:t>
          </a:r>
        </a:p>
      </dgm:t>
    </dgm:pt>
    <dgm:pt modelId="{A34FC102-29AA-4080-BDBA-3CC51EA1C298}" type="parTrans" cxnId="{916CE681-FEA3-4EA6-A188-B07D3E36EDFB}">
      <dgm:prSet/>
      <dgm:spPr/>
      <dgm:t>
        <a:bodyPr/>
        <a:lstStyle/>
        <a:p>
          <a:endParaRPr lang="en-GB"/>
        </a:p>
      </dgm:t>
    </dgm:pt>
    <dgm:pt modelId="{82AAF245-835B-4610-A174-6D56CE04D369}" type="sibTrans" cxnId="{916CE681-FEA3-4EA6-A188-B07D3E36EDFB}">
      <dgm:prSet/>
      <dgm:spPr/>
      <dgm:t>
        <a:bodyPr/>
        <a:lstStyle/>
        <a:p>
          <a:endParaRPr lang="en-GB"/>
        </a:p>
      </dgm:t>
    </dgm:pt>
    <dgm:pt modelId="{302EEBC2-C71F-490A-974C-2A5EDEACE060}">
      <dgm:prSet phldrT="[Text]"/>
      <dgm:spPr/>
      <dgm:t>
        <a:bodyPr/>
        <a:lstStyle/>
        <a:p>
          <a:endParaRPr lang="en-GB" dirty="0"/>
        </a:p>
      </dgm:t>
    </dgm:pt>
    <dgm:pt modelId="{37B888EA-C255-4012-B19E-C7B6ED7EA2BC}" type="parTrans" cxnId="{655457B6-1565-4768-AE03-9B848B2370F5}">
      <dgm:prSet/>
      <dgm:spPr/>
      <dgm:t>
        <a:bodyPr/>
        <a:lstStyle/>
        <a:p>
          <a:endParaRPr lang="en-GB"/>
        </a:p>
      </dgm:t>
    </dgm:pt>
    <dgm:pt modelId="{9E91ACCB-0853-4861-8723-125E38C8AD08}" type="sibTrans" cxnId="{655457B6-1565-4768-AE03-9B848B2370F5}">
      <dgm:prSet/>
      <dgm:spPr/>
      <dgm:t>
        <a:bodyPr/>
        <a:lstStyle/>
        <a:p>
          <a:endParaRPr lang="en-GB"/>
        </a:p>
      </dgm:t>
    </dgm:pt>
    <dgm:pt modelId="{74F1BD3C-BBBE-4A1E-9A34-8D08EC5D61D9}" type="pres">
      <dgm:prSet presAssocID="{F4F36B6A-D907-4679-97ED-A31745C50D8F}" presName="Name0" presStyleCnt="0">
        <dgm:presLayoutVars>
          <dgm:chMax val="4"/>
          <dgm:resizeHandles val="exact"/>
        </dgm:presLayoutVars>
      </dgm:prSet>
      <dgm:spPr/>
    </dgm:pt>
    <dgm:pt modelId="{132AC047-D983-4055-8730-C80D2AA2B11C}" type="pres">
      <dgm:prSet presAssocID="{F4F36B6A-D907-4679-97ED-A31745C50D8F}" presName="ellipse" presStyleLbl="trBgShp" presStyleIdx="0" presStyleCnt="1"/>
      <dgm:spPr/>
    </dgm:pt>
    <dgm:pt modelId="{C40BD2DE-8B19-4F1D-B9AA-A96438E7E549}" type="pres">
      <dgm:prSet presAssocID="{F4F36B6A-D907-4679-97ED-A31745C50D8F}" presName="arrow1" presStyleLbl="fgShp" presStyleIdx="0" presStyleCnt="1"/>
      <dgm:spPr/>
    </dgm:pt>
    <dgm:pt modelId="{092F3866-E92E-478E-BB23-27423CEFDB4B}" type="pres">
      <dgm:prSet presAssocID="{F4F36B6A-D907-4679-97ED-A31745C50D8F}" presName="rectangle" presStyleLbl="revTx" presStyleIdx="0" presStyleCnt="1">
        <dgm:presLayoutVars>
          <dgm:bulletEnabled val="1"/>
        </dgm:presLayoutVars>
      </dgm:prSet>
      <dgm:spPr/>
    </dgm:pt>
    <dgm:pt modelId="{0CB64CC0-7219-4763-8B3A-F1D3EF3D9C89}" type="pres">
      <dgm:prSet presAssocID="{09C9FA06-54AD-416F-B9E1-720E3FE68203}" presName="item1" presStyleLbl="node1" presStyleIdx="0" presStyleCnt="3">
        <dgm:presLayoutVars>
          <dgm:bulletEnabled val="1"/>
        </dgm:presLayoutVars>
      </dgm:prSet>
      <dgm:spPr/>
    </dgm:pt>
    <dgm:pt modelId="{4CAC5685-C2F4-438E-A0A8-331651BEA52D}" type="pres">
      <dgm:prSet presAssocID="{04018DA2-2C92-4F6C-91F5-3E7DF4AA5978}" presName="item2" presStyleLbl="node1" presStyleIdx="1" presStyleCnt="3">
        <dgm:presLayoutVars>
          <dgm:bulletEnabled val="1"/>
        </dgm:presLayoutVars>
      </dgm:prSet>
      <dgm:spPr/>
    </dgm:pt>
    <dgm:pt modelId="{A63BBB6B-CE79-4285-84DE-853F060759DC}" type="pres">
      <dgm:prSet presAssocID="{CAD95142-21AE-46A5-A7D4-1B627E9C0649}" presName="item3" presStyleLbl="node1" presStyleIdx="2" presStyleCnt="3">
        <dgm:presLayoutVars>
          <dgm:bulletEnabled val="1"/>
        </dgm:presLayoutVars>
      </dgm:prSet>
      <dgm:spPr/>
    </dgm:pt>
    <dgm:pt modelId="{90FC7585-35C2-4F2F-8CCF-873760AD1DFC}" type="pres">
      <dgm:prSet presAssocID="{F4F36B6A-D907-4679-97ED-A31745C50D8F}" presName="funnel" presStyleLbl="trAlignAcc1" presStyleIdx="0" presStyleCnt="1"/>
      <dgm:spPr/>
    </dgm:pt>
  </dgm:ptLst>
  <dgm:cxnLst>
    <dgm:cxn modelId="{42121015-4F5A-4F8F-B78F-F10404C2716F}" type="presOf" srcId="{BAAEF586-4A6E-4D22-B607-924B652DD493}" destId="{A63BBB6B-CE79-4285-84DE-853F060759DC}" srcOrd="0" destOrd="0" presId="urn:microsoft.com/office/officeart/2005/8/layout/funnel1"/>
    <dgm:cxn modelId="{960AC128-BAB4-4AC6-9952-37004891BA81}" type="presOf" srcId="{09C9FA06-54AD-416F-B9E1-720E3FE68203}" destId="{4CAC5685-C2F4-438E-A0A8-331651BEA52D}" srcOrd="0" destOrd="0" presId="urn:microsoft.com/office/officeart/2005/8/layout/funnel1"/>
    <dgm:cxn modelId="{0AF75449-E6C3-4736-B107-FFA9BF593BA3}" type="presOf" srcId="{04018DA2-2C92-4F6C-91F5-3E7DF4AA5978}" destId="{0CB64CC0-7219-4763-8B3A-F1D3EF3D9C89}" srcOrd="0" destOrd="0" presId="urn:microsoft.com/office/officeart/2005/8/layout/funnel1"/>
    <dgm:cxn modelId="{DA488D7D-11B3-4AFF-BCC6-527020244E8A}" type="presOf" srcId="{F4F36B6A-D907-4679-97ED-A31745C50D8F}" destId="{74F1BD3C-BBBE-4A1E-9A34-8D08EC5D61D9}" srcOrd="0" destOrd="0" presId="urn:microsoft.com/office/officeart/2005/8/layout/funnel1"/>
    <dgm:cxn modelId="{8156587F-1798-453F-AF68-FD062600B3EF}" srcId="{F4F36B6A-D907-4679-97ED-A31745C50D8F}" destId="{BAAEF586-4A6E-4D22-B607-924B652DD493}" srcOrd="0" destOrd="0" parTransId="{83F80D16-A87F-433D-8827-95D556980BA8}" sibTransId="{D90CE2C0-625D-4251-9522-2BBB57F295EA}"/>
    <dgm:cxn modelId="{916CE681-FEA3-4EA6-A188-B07D3E36EDFB}" srcId="{F4F36B6A-D907-4679-97ED-A31745C50D8F}" destId="{CAD95142-21AE-46A5-A7D4-1B627E9C0649}" srcOrd="3" destOrd="0" parTransId="{A34FC102-29AA-4080-BDBA-3CC51EA1C298}" sibTransId="{82AAF245-835B-4610-A174-6D56CE04D369}"/>
    <dgm:cxn modelId="{F93B319F-A8BE-4B24-AFF3-83837E089129}" type="presOf" srcId="{CAD95142-21AE-46A5-A7D4-1B627E9C0649}" destId="{092F3866-E92E-478E-BB23-27423CEFDB4B}" srcOrd="0" destOrd="0" presId="urn:microsoft.com/office/officeart/2005/8/layout/funnel1"/>
    <dgm:cxn modelId="{655457B6-1565-4768-AE03-9B848B2370F5}" srcId="{F4F36B6A-D907-4679-97ED-A31745C50D8F}" destId="{302EEBC2-C71F-490A-974C-2A5EDEACE060}" srcOrd="4" destOrd="0" parTransId="{37B888EA-C255-4012-B19E-C7B6ED7EA2BC}" sibTransId="{9E91ACCB-0853-4861-8723-125E38C8AD08}"/>
    <dgm:cxn modelId="{F79BF9C2-17D4-4ACD-9605-BF6FD727FCF0}" srcId="{F4F36B6A-D907-4679-97ED-A31745C50D8F}" destId="{04018DA2-2C92-4F6C-91F5-3E7DF4AA5978}" srcOrd="2" destOrd="0" parTransId="{6E00F0D8-2C45-4091-899F-47280E16981C}" sibTransId="{C91B62B3-DF69-42DC-9A76-025062F69425}"/>
    <dgm:cxn modelId="{2DFD13FA-2DAF-4D5F-9F92-5BB244D06457}" srcId="{F4F36B6A-D907-4679-97ED-A31745C50D8F}" destId="{09C9FA06-54AD-416F-B9E1-720E3FE68203}" srcOrd="1" destOrd="0" parTransId="{9553F559-55FB-490D-8283-EDF5B04833F5}" sibTransId="{792FFE6E-77FB-45DA-8E96-8F302A4E4A99}"/>
    <dgm:cxn modelId="{E9FAF2FA-5E11-41BF-A51A-585FA3033A64}" type="presParOf" srcId="{74F1BD3C-BBBE-4A1E-9A34-8D08EC5D61D9}" destId="{132AC047-D983-4055-8730-C80D2AA2B11C}" srcOrd="0" destOrd="0" presId="urn:microsoft.com/office/officeart/2005/8/layout/funnel1"/>
    <dgm:cxn modelId="{8619FE20-197F-4F3C-A0B4-8F03859A280E}" type="presParOf" srcId="{74F1BD3C-BBBE-4A1E-9A34-8D08EC5D61D9}" destId="{C40BD2DE-8B19-4F1D-B9AA-A96438E7E549}" srcOrd="1" destOrd="0" presId="urn:microsoft.com/office/officeart/2005/8/layout/funnel1"/>
    <dgm:cxn modelId="{F7120290-38F7-421C-84A3-6D365D9C3199}" type="presParOf" srcId="{74F1BD3C-BBBE-4A1E-9A34-8D08EC5D61D9}" destId="{092F3866-E92E-478E-BB23-27423CEFDB4B}" srcOrd="2" destOrd="0" presId="urn:microsoft.com/office/officeart/2005/8/layout/funnel1"/>
    <dgm:cxn modelId="{4D0A3E73-2DFA-4E90-B7CD-4D07CDB3F753}" type="presParOf" srcId="{74F1BD3C-BBBE-4A1E-9A34-8D08EC5D61D9}" destId="{0CB64CC0-7219-4763-8B3A-F1D3EF3D9C89}" srcOrd="3" destOrd="0" presId="urn:microsoft.com/office/officeart/2005/8/layout/funnel1"/>
    <dgm:cxn modelId="{8CE5B644-8342-44AC-AF8A-39D193C5E4EF}" type="presParOf" srcId="{74F1BD3C-BBBE-4A1E-9A34-8D08EC5D61D9}" destId="{4CAC5685-C2F4-438E-A0A8-331651BEA52D}" srcOrd="4" destOrd="0" presId="urn:microsoft.com/office/officeart/2005/8/layout/funnel1"/>
    <dgm:cxn modelId="{885EC583-4F38-413D-9488-E6A02E5039FD}" type="presParOf" srcId="{74F1BD3C-BBBE-4A1E-9A34-8D08EC5D61D9}" destId="{A63BBB6B-CE79-4285-84DE-853F060759DC}" srcOrd="5" destOrd="0" presId="urn:microsoft.com/office/officeart/2005/8/layout/funnel1"/>
    <dgm:cxn modelId="{58B6C169-3F13-46A1-ABE8-853EBC143BA1}" type="presParOf" srcId="{74F1BD3C-BBBE-4A1E-9A34-8D08EC5D61D9}" destId="{90FC7585-35C2-4F2F-8CCF-873760AD1DFC}"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AC047-D983-4055-8730-C80D2AA2B11C}">
      <dsp:nvSpPr>
        <dsp:cNvPr id="0" name=""/>
        <dsp:cNvSpPr/>
      </dsp:nvSpPr>
      <dsp:spPr>
        <a:xfrm>
          <a:off x="536526" y="422918"/>
          <a:ext cx="1960678" cy="680917"/>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BD2DE-8B19-4F1D-B9AA-A96438E7E549}">
      <dsp:nvSpPr>
        <dsp:cNvPr id="0" name=""/>
        <dsp:cNvSpPr/>
      </dsp:nvSpPr>
      <dsp:spPr>
        <a:xfrm>
          <a:off x="1329917" y="2090255"/>
          <a:ext cx="379976" cy="24318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2F3866-E92E-478E-BB23-27423CEFDB4B}">
      <dsp:nvSpPr>
        <dsp:cNvPr id="0" name=""/>
        <dsp:cNvSpPr/>
      </dsp:nvSpPr>
      <dsp:spPr>
        <a:xfrm>
          <a:off x="607962" y="2284803"/>
          <a:ext cx="1823887" cy="455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GB" sz="1100" kern="1200" dirty="0">
              <a:latin typeface="Roboto" panose="02000000000000000000" pitchFamily="2" charset="0"/>
              <a:ea typeface="Roboto" panose="02000000000000000000" pitchFamily="2" charset="0"/>
            </a:rPr>
            <a:t>Evidence needs for policy</a:t>
          </a:r>
        </a:p>
      </dsp:txBody>
      <dsp:txXfrm>
        <a:off x="607962" y="2284803"/>
        <a:ext cx="1823887" cy="455971"/>
      </dsp:txXfrm>
    </dsp:sp>
    <dsp:sp modelId="{0CB64CC0-7219-4763-8B3A-F1D3EF3D9C89}">
      <dsp:nvSpPr>
        <dsp:cNvPr id="0" name=""/>
        <dsp:cNvSpPr/>
      </dsp:nvSpPr>
      <dsp:spPr>
        <a:xfrm>
          <a:off x="1249362" y="1156425"/>
          <a:ext cx="683957" cy="683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Data needs</a:t>
          </a:r>
        </a:p>
      </dsp:txBody>
      <dsp:txXfrm>
        <a:off x="1349525" y="1256588"/>
        <a:ext cx="483631" cy="483631"/>
      </dsp:txXfrm>
    </dsp:sp>
    <dsp:sp modelId="{4CAC5685-C2F4-438E-A0A8-331651BEA52D}">
      <dsp:nvSpPr>
        <dsp:cNvPr id="0" name=""/>
        <dsp:cNvSpPr/>
      </dsp:nvSpPr>
      <dsp:spPr>
        <a:xfrm>
          <a:off x="759952" y="643304"/>
          <a:ext cx="683957" cy="683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t>
          </a:r>
        </a:p>
      </dsp:txBody>
      <dsp:txXfrm>
        <a:off x="860115" y="743467"/>
        <a:ext cx="483631" cy="483631"/>
      </dsp:txXfrm>
    </dsp:sp>
    <dsp:sp modelId="{A63BBB6B-CE79-4285-84DE-853F060759DC}">
      <dsp:nvSpPr>
        <dsp:cNvPr id="0" name=""/>
        <dsp:cNvSpPr/>
      </dsp:nvSpPr>
      <dsp:spPr>
        <a:xfrm>
          <a:off x="1459109" y="477939"/>
          <a:ext cx="683957" cy="6839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kern="1200" dirty="0"/>
            <a:t>?</a:t>
          </a:r>
        </a:p>
      </dsp:txBody>
      <dsp:txXfrm>
        <a:off x="1559272" y="578102"/>
        <a:ext cx="483631" cy="483631"/>
      </dsp:txXfrm>
    </dsp:sp>
    <dsp:sp modelId="{90FC7585-35C2-4F2F-8CCF-873760AD1DFC}">
      <dsp:nvSpPr>
        <dsp:cNvPr id="0" name=""/>
        <dsp:cNvSpPr/>
      </dsp:nvSpPr>
      <dsp:spPr>
        <a:xfrm>
          <a:off x="455971" y="339323"/>
          <a:ext cx="2127868" cy="170229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2AEFE74B-5EB0-47B7-BAEA-647F721802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a:extLst>
              <a:ext uri="{FF2B5EF4-FFF2-40B4-BE49-F238E27FC236}">
                <a16:creationId xmlns:a16="http://schemas.microsoft.com/office/drawing/2014/main" id="{CA235489-5872-4CA5-95CA-B700EF3352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343018-4625-4B14-A6CB-D3B30A046617}" type="datetimeFigureOut">
              <a:rPr lang="en-GB" smtClean="0"/>
              <a:t>26/09/2023</a:t>
            </a:fld>
            <a:endParaRPr lang="en-GB"/>
          </a:p>
        </p:txBody>
      </p:sp>
      <p:sp>
        <p:nvSpPr>
          <p:cNvPr id="4" name="Fußzeilenplatzhalter 3">
            <a:extLst>
              <a:ext uri="{FF2B5EF4-FFF2-40B4-BE49-F238E27FC236}">
                <a16:creationId xmlns:a16="http://schemas.microsoft.com/office/drawing/2014/main" id="{3B7F974B-0BF6-46E2-912A-665D5B5982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a:extLst>
              <a:ext uri="{FF2B5EF4-FFF2-40B4-BE49-F238E27FC236}">
                <a16:creationId xmlns:a16="http://schemas.microsoft.com/office/drawing/2014/main" id="{8D55E40D-BD4E-4DFF-930C-0DF68CFAD94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67643-6FE7-4FF5-B78C-460495A3CC2D}" type="slidenum">
              <a:rPr lang="en-GB" smtClean="0"/>
              <a:t>‹#›</a:t>
            </a:fld>
            <a:endParaRPr lang="en-GB"/>
          </a:p>
        </p:txBody>
      </p:sp>
    </p:spTree>
    <p:extLst>
      <p:ext uri="{BB962C8B-B14F-4D97-AF65-F5344CB8AC3E}">
        <p14:creationId xmlns:p14="http://schemas.microsoft.com/office/powerpoint/2010/main" val="1497012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B86A1-663E-4FE5-BD8D-1039A3A4362F}" type="datetimeFigureOut">
              <a:rPr lang="en-GB" smtClean="0"/>
              <a:t>26/09/2023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2A5CF-DFED-44E7-B45C-FFCAB9A4635D}" type="slidenum">
              <a:rPr lang="en-GB" smtClean="0"/>
              <a:t>‹#›</a:t>
            </a:fld>
            <a:endParaRPr lang="en-GB"/>
          </a:p>
        </p:txBody>
      </p:sp>
    </p:spTree>
    <p:extLst>
      <p:ext uri="{BB962C8B-B14F-4D97-AF65-F5344CB8AC3E}">
        <p14:creationId xmlns:p14="http://schemas.microsoft.com/office/powerpoint/2010/main" val="1849236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7B12A5CF-DFED-44E7-B45C-FFCAB9A4635D}" type="slidenum">
              <a:rPr lang="en-GB" smtClean="0"/>
              <a:t>1</a:t>
            </a:fld>
            <a:endParaRPr lang="en-GB"/>
          </a:p>
        </p:txBody>
      </p:sp>
    </p:spTree>
    <p:extLst>
      <p:ext uri="{BB962C8B-B14F-4D97-AF65-F5344CB8AC3E}">
        <p14:creationId xmlns:p14="http://schemas.microsoft.com/office/powerpoint/2010/main" val="158802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B12A5CF-DFED-44E7-B45C-FFCAB9A4635D}" type="slidenum">
              <a:rPr lang="en-GB" smtClean="0"/>
              <a:t>27</a:t>
            </a:fld>
            <a:endParaRPr lang="en-GB"/>
          </a:p>
        </p:txBody>
      </p:sp>
    </p:spTree>
    <p:extLst>
      <p:ext uri="{BB962C8B-B14F-4D97-AF65-F5344CB8AC3E}">
        <p14:creationId xmlns:p14="http://schemas.microsoft.com/office/powerpoint/2010/main" val="1435881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D47045-A79B-4E49-BAC9-80E2AF79E984}"/>
              </a:ext>
            </a:extLst>
          </p:cNvPr>
          <p:cNvSpPr>
            <a:spLocks noGrp="1"/>
          </p:cNvSpPr>
          <p:nvPr>
            <p:ph type="ctrTitle" hasCustomPrompt="1"/>
          </p:nvPr>
        </p:nvSpPr>
        <p:spPr>
          <a:xfrm>
            <a:off x="439738" y="1281715"/>
            <a:ext cx="11340000" cy="1080000"/>
          </a:xfrm>
        </p:spPr>
        <p:txBody>
          <a:bodyPr anchor="ctr">
            <a:normAutofit/>
          </a:bodyPr>
          <a:lstStyle>
            <a:lvl1pPr algn="l">
              <a:defRPr sz="3300" b="1">
                <a:latin typeface="Calibri bold" panose="020F0702030404030204" pitchFamily="34" charset="0"/>
                <a:cs typeface="Calibri bold" panose="020F0702030404030204" pitchFamily="34" charset="0"/>
              </a:defRPr>
            </a:lvl1pPr>
          </a:lstStyle>
          <a:p>
            <a:r>
              <a:rPr lang="en-GB" noProof="0" dirty="0"/>
              <a:t>Title of the presentation</a:t>
            </a:r>
          </a:p>
        </p:txBody>
      </p:sp>
      <p:sp>
        <p:nvSpPr>
          <p:cNvPr id="3" name="Untertitel 2">
            <a:extLst>
              <a:ext uri="{FF2B5EF4-FFF2-40B4-BE49-F238E27FC236}">
                <a16:creationId xmlns:a16="http://schemas.microsoft.com/office/drawing/2014/main" id="{7F87E811-05D3-48C2-8FF4-386C018BBE56}"/>
              </a:ext>
            </a:extLst>
          </p:cNvPr>
          <p:cNvSpPr>
            <a:spLocks noGrp="1"/>
          </p:cNvSpPr>
          <p:nvPr>
            <p:ph type="subTitle" idx="1" hasCustomPrompt="1"/>
          </p:nvPr>
        </p:nvSpPr>
        <p:spPr>
          <a:xfrm>
            <a:off x="439738" y="2437858"/>
            <a:ext cx="11340000" cy="1279670"/>
          </a:xfrm>
        </p:spPr>
        <p:txBody>
          <a:bodyPr>
            <a:normAutofit/>
          </a:bodyPr>
          <a:lstStyle>
            <a:lvl1pPr marL="0" indent="0" algn="l">
              <a:buNone/>
              <a:defRPr sz="2800">
                <a:solidFill>
                  <a:schemeClr val="accent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title of the presentation</a:t>
            </a:r>
          </a:p>
        </p:txBody>
      </p:sp>
      <p:sp>
        <p:nvSpPr>
          <p:cNvPr id="12" name="Textplatzhalter 10">
            <a:extLst>
              <a:ext uri="{FF2B5EF4-FFF2-40B4-BE49-F238E27FC236}">
                <a16:creationId xmlns:a16="http://schemas.microsoft.com/office/drawing/2014/main" id="{05D6CE47-0FE7-47D3-9A62-F14861550826}"/>
              </a:ext>
            </a:extLst>
          </p:cNvPr>
          <p:cNvSpPr>
            <a:spLocks noGrp="1"/>
          </p:cNvSpPr>
          <p:nvPr>
            <p:ph type="body" sz="quarter" idx="17" hasCustomPrompt="1"/>
          </p:nvPr>
        </p:nvSpPr>
        <p:spPr>
          <a:xfrm>
            <a:off x="439739" y="3792940"/>
            <a:ext cx="8620442" cy="360000"/>
          </a:xfrm>
        </p:spPr>
        <p:txBody>
          <a:bodyPr anchor="t">
            <a:noAutofit/>
          </a:bodyPr>
          <a:lstStyle>
            <a:lvl1pPr>
              <a:defRPr sz="2000" b="1">
                <a:solidFill>
                  <a:schemeClr val="accent4"/>
                </a:solidFill>
                <a:latin typeface="Calibri" panose="020F0502020204030204" pitchFamily="34" charset="0"/>
                <a:cs typeface="Calibri" panose="020F0502020204030204" pitchFamily="34" charset="0"/>
              </a:defRPr>
            </a:lvl1pPr>
          </a:lstStyle>
          <a:p>
            <a:pPr lvl="0"/>
            <a:r>
              <a:rPr lang="en-GB" noProof="0"/>
              <a:t>Organisation </a:t>
            </a:r>
            <a:r>
              <a:rPr lang="en-GB" noProof="0" dirty="0"/>
              <a:t>name or similar</a:t>
            </a:r>
          </a:p>
        </p:txBody>
      </p:sp>
      <p:sp>
        <p:nvSpPr>
          <p:cNvPr id="14" name="Textplatzhalter 10">
            <a:extLst>
              <a:ext uri="{FF2B5EF4-FFF2-40B4-BE49-F238E27FC236}">
                <a16:creationId xmlns:a16="http://schemas.microsoft.com/office/drawing/2014/main" id="{3DA33E7F-73C7-4FF7-87C0-31BEDC66BD7D}"/>
              </a:ext>
            </a:extLst>
          </p:cNvPr>
          <p:cNvSpPr>
            <a:spLocks noGrp="1"/>
          </p:cNvSpPr>
          <p:nvPr>
            <p:ph type="body" sz="quarter" idx="19" hasCustomPrompt="1"/>
          </p:nvPr>
        </p:nvSpPr>
        <p:spPr>
          <a:xfrm>
            <a:off x="439739" y="5188138"/>
            <a:ext cx="8620442" cy="277200"/>
          </a:xfrm>
        </p:spPr>
        <p:txBody>
          <a:bodyPr anchor="t">
            <a:noAutofit/>
          </a:bodyPr>
          <a:lstStyle>
            <a:lvl1pPr>
              <a:defRPr sz="1400" b="0">
                <a:solidFill>
                  <a:schemeClr val="accent3"/>
                </a:solidFill>
                <a:latin typeface="Calibri" panose="020F0502020204030204" pitchFamily="34" charset="0"/>
                <a:cs typeface="Calibri" panose="020F0502020204030204" pitchFamily="34" charset="0"/>
              </a:defRPr>
            </a:lvl1pPr>
          </a:lstStyle>
          <a:p>
            <a:pPr lvl="0"/>
            <a:r>
              <a:rPr lang="en-GB" noProof="0"/>
              <a:t>Date (or similar)</a:t>
            </a:r>
          </a:p>
        </p:txBody>
      </p:sp>
      <p:sp>
        <p:nvSpPr>
          <p:cNvPr id="7" name="Textplatzhalter 10">
            <a:extLst>
              <a:ext uri="{FF2B5EF4-FFF2-40B4-BE49-F238E27FC236}">
                <a16:creationId xmlns:a16="http://schemas.microsoft.com/office/drawing/2014/main" id="{FA4C983E-3698-4EEA-B713-947D1E092E79}"/>
              </a:ext>
            </a:extLst>
          </p:cNvPr>
          <p:cNvSpPr>
            <a:spLocks noGrp="1"/>
          </p:cNvSpPr>
          <p:nvPr>
            <p:ph type="body" sz="quarter" idx="20" hasCustomPrompt="1"/>
          </p:nvPr>
        </p:nvSpPr>
        <p:spPr>
          <a:xfrm>
            <a:off x="439739" y="4891889"/>
            <a:ext cx="8620442" cy="277200"/>
          </a:xfrm>
        </p:spPr>
        <p:txBody>
          <a:bodyPr anchor="t">
            <a:normAutofit/>
          </a:bodyPr>
          <a:lstStyle>
            <a:lvl1pPr>
              <a:defRPr sz="1400" b="1">
                <a:solidFill>
                  <a:schemeClr val="accent3"/>
                </a:solidFill>
                <a:latin typeface="Calibri" panose="020F0502020204030204" pitchFamily="34" charset="0"/>
                <a:cs typeface="Calibri" panose="020F0502020204030204" pitchFamily="34" charset="0"/>
              </a:defRPr>
            </a:lvl1pPr>
          </a:lstStyle>
          <a:p>
            <a:pPr lvl="0"/>
            <a:r>
              <a:rPr lang="en-GB" noProof="0" dirty="0"/>
              <a:t>Event name | Location (or similar)</a:t>
            </a:r>
          </a:p>
        </p:txBody>
      </p:sp>
      <p:sp>
        <p:nvSpPr>
          <p:cNvPr id="25" name="Textplatzhalter 10">
            <a:extLst>
              <a:ext uri="{FF2B5EF4-FFF2-40B4-BE49-F238E27FC236}">
                <a16:creationId xmlns:a16="http://schemas.microsoft.com/office/drawing/2014/main" id="{08E6E14D-44E9-4935-B754-B30C4C3F9DD4}"/>
              </a:ext>
            </a:extLst>
          </p:cNvPr>
          <p:cNvSpPr>
            <a:spLocks noGrp="1"/>
          </p:cNvSpPr>
          <p:nvPr>
            <p:ph type="body" sz="quarter" idx="21" hasCustomPrompt="1"/>
          </p:nvPr>
        </p:nvSpPr>
        <p:spPr>
          <a:xfrm>
            <a:off x="439739" y="4175433"/>
            <a:ext cx="8620442" cy="629925"/>
          </a:xfrm>
        </p:spPr>
        <p:txBody>
          <a:bodyPr anchor="t">
            <a:no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sz="1800" b="0">
                <a:solidFill>
                  <a:schemeClr val="accent4"/>
                </a:solidFill>
                <a:latin typeface="Calibri" panose="020F0502020204030204" pitchFamily="34" charset="0"/>
                <a:cs typeface="Calibri" panose="020F0502020204030204" pitchFamily="34" charset="0"/>
              </a:defRPr>
            </a:lvl1pPr>
          </a:lstStyle>
          <a:p>
            <a:pPr lvl="0"/>
            <a:r>
              <a:rPr lang="en-GB" noProof="0" dirty="0"/>
              <a:t>Person name | Role (or similar)</a:t>
            </a:r>
          </a:p>
        </p:txBody>
      </p:sp>
      <p:pic>
        <p:nvPicPr>
          <p:cNvPr id="6" name="Grafik 5">
            <a:extLst>
              <a:ext uri="{FF2B5EF4-FFF2-40B4-BE49-F238E27FC236}">
                <a16:creationId xmlns:a16="http://schemas.microsoft.com/office/drawing/2014/main" id="{5052E0CB-6E6B-8D65-AE82-78C975D0B5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61985" y="5520232"/>
            <a:ext cx="8698196" cy="1090174"/>
          </a:xfrm>
          <a:prstGeom prst="rect">
            <a:avLst/>
          </a:prstGeom>
        </p:spPr>
      </p:pic>
      <p:pic>
        <p:nvPicPr>
          <p:cNvPr id="9" name="Grafik 8">
            <a:extLst>
              <a:ext uri="{FF2B5EF4-FFF2-40B4-BE49-F238E27FC236}">
                <a16:creationId xmlns:a16="http://schemas.microsoft.com/office/drawing/2014/main" id="{F016F098-C567-D8B7-A9D3-1BCB891A24A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833732" y="4471385"/>
            <a:ext cx="2209800" cy="2209800"/>
          </a:xfrm>
          <a:prstGeom prst="rect">
            <a:avLst/>
          </a:prstGeom>
        </p:spPr>
      </p:pic>
      <p:pic>
        <p:nvPicPr>
          <p:cNvPr id="10" name="Grafik 9">
            <a:extLst>
              <a:ext uri="{FF2B5EF4-FFF2-40B4-BE49-F238E27FC236}">
                <a16:creationId xmlns:a16="http://schemas.microsoft.com/office/drawing/2014/main" id="{95A081C1-E9E5-6F0D-7E83-D1CF85342B9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01108" y="107354"/>
            <a:ext cx="974955" cy="974955"/>
          </a:xfrm>
          <a:prstGeom prst="rect">
            <a:avLst/>
          </a:prstGeom>
        </p:spPr>
      </p:pic>
    </p:spTree>
    <p:extLst>
      <p:ext uri="{BB962C8B-B14F-4D97-AF65-F5344CB8AC3E}">
        <p14:creationId xmlns:p14="http://schemas.microsoft.com/office/powerpoint/2010/main" val="223047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D47045-A79B-4E49-BAC9-80E2AF79E984}"/>
              </a:ext>
            </a:extLst>
          </p:cNvPr>
          <p:cNvSpPr>
            <a:spLocks noGrp="1"/>
          </p:cNvSpPr>
          <p:nvPr>
            <p:ph type="ctrTitle" hasCustomPrompt="1"/>
          </p:nvPr>
        </p:nvSpPr>
        <p:spPr>
          <a:xfrm>
            <a:off x="439738" y="1558248"/>
            <a:ext cx="11340000" cy="900000"/>
          </a:xfrm>
        </p:spPr>
        <p:txBody>
          <a:bodyPr anchor="ctr">
            <a:normAutofit/>
          </a:bodyPr>
          <a:lstStyle>
            <a:lvl1pPr algn="l">
              <a:defRPr sz="2600"/>
            </a:lvl1pPr>
          </a:lstStyle>
          <a:p>
            <a:r>
              <a:rPr lang="en-GB" noProof="0" dirty="0"/>
              <a:t>Title of the section</a:t>
            </a:r>
          </a:p>
        </p:txBody>
      </p:sp>
      <p:sp>
        <p:nvSpPr>
          <p:cNvPr id="3" name="Untertitel 2">
            <a:extLst>
              <a:ext uri="{FF2B5EF4-FFF2-40B4-BE49-F238E27FC236}">
                <a16:creationId xmlns:a16="http://schemas.microsoft.com/office/drawing/2014/main" id="{7F87E811-05D3-48C2-8FF4-386C018BBE56}"/>
              </a:ext>
            </a:extLst>
          </p:cNvPr>
          <p:cNvSpPr>
            <a:spLocks noGrp="1"/>
          </p:cNvSpPr>
          <p:nvPr>
            <p:ph type="subTitle" idx="1" hasCustomPrompt="1"/>
          </p:nvPr>
        </p:nvSpPr>
        <p:spPr>
          <a:xfrm>
            <a:off x="439738" y="2528741"/>
            <a:ext cx="11352212" cy="2425991"/>
          </a:xfrm>
        </p:spPr>
        <p:txBody>
          <a:bodyPr>
            <a:normAutofit/>
          </a:bodyPr>
          <a:lstStyle>
            <a:lvl1pPr marL="0" indent="0" algn="l">
              <a:buNone/>
              <a:defRPr sz="22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Sub title of the section </a:t>
            </a:r>
          </a:p>
        </p:txBody>
      </p:sp>
      <p:sp>
        <p:nvSpPr>
          <p:cNvPr id="11" name="Fußzeilenplatzhalter 4">
            <a:extLst>
              <a:ext uri="{FF2B5EF4-FFF2-40B4-BE49-F238E27FC236}">
                <a16:creationId xmlns:a16="http://schemas.microsoft.com/office/drawing/2014/main" id="{05311203-4C81-4D45-9EF5-B843D1D5F12D}"/>
              </a:ext>
            </a:extLst>
          </p:cNvPr>
          <p:cNvSpPr>
            <a:spLocks noGrp="1"/>
          </p:cNvSpPr>
          <p:nvPr>
            <p:ph type="ftr" sz="quarter" idx="3"/>
          </p:nvPr>
        </p:nvSpPr>
        <p:spPr>
          <a:xfrm>
            <a:off x="426000" y="6493698"/>
            <a:ext cx="10577280" cy="227777"/>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noProof="0"/>
              <a:t>OpenMusE | WP Presentation</a:t>
            </a:r>
          </a:p>
        </p:txBody>
      </p:sp>
      <p:sp>
        <p:nvSpPr>
          <p:cNvPr id="12" name="Foliennummernplatzhalter 5">
            <a:extLst>
              <a:ext uri="{FF2B5EF4-FFF2-40B4-BE49-F238E27FC236}">
                <a16:creationId xmlns:a16="http://schemas.microsoft.com/office/drawing/2014/main" id="{0A254B31-6117-453D-9970-2479E48BBD01}"/>
              </a:ext>
            </a:extLst>
          </p:cNvPr>
          <p:cNvSpPr>
            <a:spLocks noGrp="1"/>
          </p:cNvSpPr>
          <p:nvPr>
            <p:ph type="sldNum" sz="quarter" idx="4"/>
          </p:nvPr>
        </p:nvSpPr>
        <p:spPr>
          <a:xfrm>
            <a:off x="11083894" y="6493698"/>
            <a:ext cx="682105" cy="227777"/>
          </a:xfrm>
          <a:prstGeom prst="rect">
            <a:avLst/>
          </a:prstGeom>
          <a:noFill/>
          <a:ln>
            <a:noFill/>
          </a:ln>
        </p:spPr>
        <p:txBody>
          <a:bodyPr vert="horz" lIns="91440" tIns="45720" rIns="91440" bIns="45720" rtlCol="0" anchor="ctr"/>
          <a:lstStyle>
            <a:lvl1pPr algn="r">
              <a:defRPr sz="1000">
                <a:solidFill>
                  <a:schemeClr val="tx1">
                    <a:lumMod val="60000"/>
                    <a:lumOff val="40000"/>
                  </a:schemeClr>
                </a:solidFill>
              </a:defRPr>
            </a:lvl1pPr>
          </a:lstStyle>
          <a:p>
            <a:fld id="{7D8F40E6-5147-4048-8648-74966E0AD208}" type="slidenum">
              <a:rPr lang="en-GB" smtClean="0"/>
              <a:pPr/>
              <a:t>‹#›</a:t>
            </a:fld>
            <a:endParaRPr lang="en-GB"/>
          </a:p>
        </p:txBody>
      </p:sp>
      <p:sp>
        <p:nvSpPr>
          <p:cNvPr id="13" name="Textplatzhalter 10">
            <a:extLst>
              <a:ext uri="{FF2B5EF4-FFF2-40B4-BE49-F238E27FC236}">
                <a16:creationId xmlns:a16="http://schemas.microsoft.com/office/drawing/2014/main" id="{5B09587C-5936-4FEC-9FBB-55FC36430686}"/>
              </a:ext>
            </a:extLst>
          </p:cNvPr>
          <p:cNvSpPr>
            <a:spLocks noGrp="1"/>
          </p:cNvSpPr>
          <p:nvPr>
            <p:ph type="body" sz="quarter" idx="21" hasCustomPrompt="1"/>
          </p:nvPr>
        </p:nvSpPr>
        <p:spPr>
          <a:xfrm>
            <a:off x="439738" y="5034750"/>
            <a:ext cx="11352212" cy="1347000"/>
          </a:xfrm>
        </p:spPr>
        <p:txBody>
          <a:bodyPr anchor="t">
            <a:no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sz="1500" b="0">
                <a:solidFill>
                  <a:schemeClr val="accent3"/>
                </a:solidFill>
              </a:defRPr>
            </a:lvl1pPr>
          </a:lstStyle>
          <a:p>
            <a:pPr lvl="0"/>
            <a:r>
              <a:rPr lang="en-GB" noProof="0"/>
              <a:t>Optional information</a:t>
            </a:r>
          </a:p>
        </p:txBody>
      </p:sp>
      <p:sp>
        <p:nvSpPr>
          <p:cNvPr id="10" name="Textplatzhalter 10">
            <a:extLst>
              <a:ext uri="{FF2B5EF4-FFF2-40B4-BE49-F238E27FC236}">
                <a16:creationId xmlns:a16="http://schemas.microsoft.com/office/drawing/2014/main" id="{3E5F5E45-982B-48CD-9AAD-AA381F4ECA05}"/>
              </a:ext>
            </a:extLst>
          </p:cNvPr>
          <p:cNvSpPr>
            <a:spLocks noGrp="1"/>
          </p:cNvSpPr>
          <p:nvPr>
            <p:ph type="body" sz="quarter" idx="22" hasCustomPrompt="1"/>
          </p:nvPr>
        </p:nvSpPr>
        <p:spPr>
          <a:xfrm>
            <a:off x="439738" y="1133262"/>
            <a:ext cx="11352212" cy="320533"/>
          </a:xfrm>
        </p:spPr>
        <p:txBody>
          <a:bodyPr anchor="t">
            <a:no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sz="1300" b="0">
                <a:solidFill>
                  <a:schemeClr val="accent3"/>
                </a:solidFill>
              </a:defRPr>
            </a:lvl1pPr>
          </a:lstStyle>
          <a:p>
            <a:pPr lvl="0"/>
            <a:r>
              <a:rPr lang="en-GB" noProof="0"/>
              <a:t>Section number</a:t>
            </a:r>
          </a:p>
        </p:txBody>
      </p:sp>
      <p:pic>
        <p:nvPicPr>
          <p:cNvPr id="7" name="Grafik 6">
            <a:extLst>
              <a:ext uri="{FF2B5EF4-FFF2-40B4-BE49-F238E27FC236}">
                <a16:creationId xmlns:a16="http://schemas.microsoft.com/office/drawing/2014/main" id="{77C1B935-068D-2495-F574-4E41237EAB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01108" y="107354"/>
            <a:ext cx="974955" cy="974955"/>
          </a:xfrm>
          <a:prstGeom prst="rect">
            <a:avLst/>
          </a:prstGeom>
        </p:spPr>
      </p:pic>
      <p:pic>
        <p:nvPicPr>
          <p:cNvPr id="8" name="Grafik 7">
            <a:extLst>
              <a:ext uri="{FF2B5EF4-FFF2-40B4-BE49-F238E27FC236}">
                <a16:creationId xmlns:a16="http://schemas.microsoft.com/office/drawing/2014/main" id="{439E8495-56DB-EF87-689B-FEB84074E37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33732" y="4471385"/>
            <a:ext cx="2209800" cy="2209800"/>
          </a:xfrm>
          <a:prstGeom prst="rect">
            <a:avLst/>
          </a:prstGeom>
        </p:spPr>
      </p:pic>
    </p:spTree>
    <p:extLst>
      <p:ext uri="{BB962C8B-B14F-4D97-AF65-F5344CB8AC3E}">
        <p14:creationId xmlns:p14="http://schemas.microsoft.com/office/powerpoint/2010/main" val="45383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F413F9-907F-4D53-8966-93646EA9FAD4}"/>
              </a:ext>
            </a:extLst>
          </p:cNvPr>
          <p:cNvSpPr>
            <a:spLocks noGrp="1"/>
          </p:cNvSpPr>
          <p:nvPr>
            <p:ph type="title"/>
          </p:nvPr>
        </p:nvSpPr>
        <p:spPr>
          <a:xfrm>
            <a:off x="426000" y="274926"/>
            <a:ext cx="9304436" cy="382299"/>
          </a:xfrm>
        </p:spPr>
        <p:txBody>
          <a:bodyPr/>
          <a:lstStyle/>
          <a:p>
            <a:r>
              <a:rPr lang="en-GB" noProof="0"/>
              <a:t>Mastertitelformat bearbeiten</a:t>
            </a:r>
          </a:p>
        </p:txBody>
      </p:sp>
      <p:sp>
        <p:nvSpPr>
          <p:cNvPr id="3" name="Inhaltsplatzhalter 2">
            <a:extLst>
              <a:ext uri="{FF2B5EF4-FFF2-40B4-BE49-F238E27FC236}">
                <a16:creationId xmlns:a16="http://schemas.microsoft.com/office/drawing/2014/main" id="{A2E66CD1-A7A7-457C-8758-A8A7ED186B2E}"/>
              </a:ext>
            </a:extLst>
          </p:cNvPr>
          <p:cNvSpPr>
            <a:spLocks noGrp="1"/>
          </p:cNvSpPr>
          <p:nvPr>
            <p:ph idx="1"/>
          </p:nvPr>
        </p:nvSpPr>
        <p:spPr/>
        <p:txBody>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8" name="Textplatzhalter 7">
            <a:extLst>
              <a:ext uri="{FF2B5EF4-FFF2-40B4-BE49-F238E27FC236}">
                <a16:creationId xmlns:a16="http://schemas.microsoft.com/office/drawing/2014/main" id="{D0B73725-B3AA-4B3D-8298-6071CA498C81}"/>
              </a:ext>
            </a:extLst>
          </p:cNvPr>
          <p:cNvSpPr>
            <a:spLocks noGrp="1"/>
          </p:cNvSpPr>
          <p:nvPr>
            <p:ph type="body" sz="quarter" idx="13"/>
          </p:nvPr>
        </p:nvSpPr>
        <p:spPr>
          <a:xfrm>
            <a:off x="426000" y="670693"/>
            <a:ext cx="9306190" cy="224657"/>
          </a:xfrm>
        </p:spPr>
        <p:txBody>
          <a:bodyPr tIns="0" bIns="0" anchor="ctr">
            <a:noAutofit/>
          </a:bodyPr>
          <a:lstStyle>
            <a:lvl1pPr>
              <a:defRPr sz="1400">
                <a:solidFill>
                  <a:schemeClr val="accent4"/>
                </a:solidFill>
              </a:defRPr>
            </a:lvl1pPr>
          </a:lstStyle>
          <a:p>
            <a:pPr lvl="0"/>
            <a:r>
              <a:rPr lang="en-GB" noProof="0"/>
              <a:t>Mastertextformat bearbeiten</a:t>
            </a:r>
          </a:p>
        </p:txBody>
      </p:sp>
      <p:sp>
        <p:nvSpPr>
          <p:cNvPr id="9" name="Fußzeilenplatzhalter 4">
            <a:extLst>
              <a:ext uri="{FF2B5EF4-FFF2-40B4-BE49-F238E27FC236}">
                <a16:creationId xmlns:a16="http://schemas.microsoft.com/office/drawing/2014/main" id="{F1772625-9EF4-4F52-A91C-EFCD3A93F44A}"/>
              </a:ext>
            </a:extLst>
          </p:cNvPr>
          <p:cNvSpPr>
            <a:spLocks noGrp="1"/>
          </p:cNvSpPr>
          <p:nvPr>
            <p:ph type="ftr" sz="quarter" idx="3"/>
          </p:nvPr>
        </p:nvSpPr>
        <p:spPr>
          <a:xfrm>
            <a:off x="426000" y="6493698"/>
            <a:ext cx="10577280" cy="227777"/>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noProof="0"/>
              <a:t>OpenMusE | WP Presentation</a:t>
            </a:r>
          </a:p>
        </p:txBody>
      </p:sp>
      <p:sp>
        <p:nvSpPr>
          <p:cNvPr id="10" name="Foliennummernplatzhalter 5">
            <a:extLst>
              <a:ext uri="{FF2B5EF4-FFF2-40B4-BE49-F238E27FC236}">
                <a16:creationId xmlns:a16="http://schemas.microsoft.com/office/drawing/2014/main" id="{55D4F345-BAED-42FF-B729-030D4315FD9D}"/>
              </a:ext>
            </a:extLst>
          </p:cNvPr>
          <p:cNvSpPr>
            <a:spLocks noGrp="1"/>
          </p:cNvSpPr>
          <p:nvPr>
            <p:ph type="sldNum" sz="quarter" idx="4"/>
          </p:nvPr>
        </p:nvSpPr>
        <p:spPr>
          <a:xfrm>
            <a:off x="11083894" y="6493698"/>
            <a:ext cx="682105" cy="227777"/>
          </a:xfrm>
          <a:prstGeom prst="rect">
            <a:avLst/>
          </a:prstGeom>
        </p:spPr>
        <p:txBody>
          <a:bodyPr vert="horz" lIns="91440" tIns="45720" rIns="91440" bIns="45720" rtlCol="0" anchor="ctr"/>
          <a:lstStyle>
            <a:lvl1pPr algn="r">
              <a:defRPr sz="1000">
                <a:solidFill>
                  <a:schemeClr val="tx1">
                    <a:tint val="75000"/>
                  </a:schemeClr>
                </a:solidFill>
              </a:defRPr>
            </a:lvl1pPr>
          </a:lstStyle>
          <a:p>
            <a:fld id="{7D8F40E6-5147-4048-8648-74966E0AD208}" type="slidenum">
              <a:rPr lang="en-GB" noProof="0" smtClean="0"/>
              <a:pPr/>
              <a:t>‹#›</a:t>
            </a:fld>
            <a:endParaRPr lang="en-GB" noProof="0"/>
          </a:p>
        </p:txBody>
      </p:sp>
      <p:pic>
        <p:nvPicPr>
          <p:cNvPr id="7" name="Grafik 6">
            <a:extLst>
              <a:ext uri="{FF2B5EF4-FFF2-40B4-BE49-F238E27FC236}">
                <a16:creationId xmlns:a16="http://schemas.microsoft.com/office/drawing/2014/main" id="{5A56A228-7680-0695-791F-97C986CA43A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88067" y="263227"/>
            <a:ext cx="787996" cy="787996"/>
          </a:xfrm>
          <a:prstGeom prst="rect">
            <a:avLst/>
          </a:prstGeom>
        </p:spPr>
      </p:pic>
    </p:spTree>
    <p:extLst>
      <p:ext uri="{BB962C8B-B14F-4D97-AF65-F5344CB8AC3E}">
        <p14:creationId xmlns:p14="http://schemas.microsoft.com/office/powerpoint/2010/main" val="41930483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Columns) 1/2+1/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B36AFB-250D-4FB1-8764-1FBE4473AA53}"/>
              </a:ext>
            </a:extLst>
          </p:cNvPr>
          <p:cNvSpPr>
            <a:spLocks noGrp="1"/>
          </p:cNvSpPr>
          <p:nvPr>
            <p:ph type="title"/>
          </p:nvPr>
        </p:nvSpPr>
        <p:spPr>
          <a:xfrm>
            <a:off x="426000" y="274926"/>
            <a:ext cx="9310111" cy="382299"/>
          </a:xfrm>
        </p:spPr>
        <p:txBody>
          <a:bodyPr/>
          <a:lstStyle/>
          <a:p>
            <a:r>
              <a:rPr lang="en-GB" noProof="0"/>
              <a:t>Mastertitelformat bearbeiten</a:t>
            </a:r>
          </a:p>
        </p:txBody>
      </p:sp>
      <p:sp>
        <p:nvSpPr>
          <p:cNvPr id="3" name="Inhaltsplatzhalter 2">
            <a:extLst>
              <a:ext uri="{FF2B5EF4-FFF2-40B4-BE49-F238E27FC236}">
                <a16:creationId xmlns:a16="http://schemas.microsoft.com/office/drawing/2014/main" id="{DBF4D701-6A87-455F-8188-B41A311F33E2}"/>
              </a:ext>
            </a:extLst>
          </p:cNvPr>
          <p:cNvSpPr>
            <a:spLocks noGrp="1"/>
          </p:cNvSpPr>
          <p:nvPr>
            <p:ph sz="half" idx="1"/>
          </p:nvPr>
        </p:nvSpPr>
        <p:spPr>
          <a:xfrm>
            <a:off x="425692" y="1140552"/>
            <a:ext cx="5545667" cy="5241198"/>
          </a:xfrm>
        </p:spPr>
        <p:txBody>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4" name="Inhaltsplatzhalter 3">
            <a:extLst>
              <a:ext uri="{FF2B5EF4-FFF2-40B4-BE49-F238E27FC236}">
                <a16:creationId xmlns:a16="http://schemas.microsoft.com/office/drawing/2014/main" id="{86CD423C-4DAA-4EF0-BC5E-82ACCF7E461D}"/>
              </a:ext>
            </a:extLst>
          </p:cNvPr>
          <p:cNvSpPr>
            <a:spLocks noGrp="1"/>
          </p:cNvSpPr>
          <p:nvPr>
            <p:ph sz="half" idx="2"/>
          </p:nvPr>
        </p:nvSpPr>
        <p:spPr>
          <a:xfrm>
            <a:off x="6228534" y="1140552"/>
            <a:ext cx="5545667" cy="5241198"/>
          </a:xfrm>
        </p:spPr>
        <p:txBody>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10" name="Fußzeilenplatzhalter 4">
            <a:extLst>
              <a:ext uri="{FF2B5EF4-FFF2-40B4-BE49-F238E27FC236}">
                <a16:creationId xmlns:a16="http://schemas.microsoft.com/office/drawing/2014/main" id="{D49B8975-4F2F-4290-90BC-FB160B844826}"/>
              </a:ext>
            </a:extLst>
          </p:cNvPr>
          <p:cNvSpPr>
            <a:spLocks noGrp="1"/>
          </p:cNvSpPr>
          <p:nvPr>
            <p:ph type="ftr" sz="quarter" idx="3"/>
          </p:nvPr>
        </p:nvSpPr>
        <p:spPr>
          <a:xfrm>
            <a:off x="426000" y="6493698"/>
            <a:ext cx="10577280" cy="227777"/>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noProof="0"/>
              <a:t>OpenMusE | WP Presentation</a:t>
            </a:r>
          </a:p>
        </p:txBody>
      </p:sp>
      <p:sp>
        <p:nvSpPr>
          <p:cNvPr id="11" name="Foliennummernplatzhalter 5">
            <a:extLst>
              <a:ext uri="{FF2B5EF4-FFF2-40B4-BE49-F238E27FC236}">
                <a16:creationId xmlns:a16="http://schemas.microsoft.com/office/drawing/2014/main" id="{8127D97C-D0B1-41D2-9B70-1D1C556EC826}"/>
              </a:ext>
            </a:extLst>
          </p:cNvPr>
          <p:cNvSpPr>
            <a:spLocks noGrp="1"/>
          </p:cNvSpPr>
          <p:nvPr>
            <p:ph type="sldNum" sz="quarter" idx="4"/>
          </p:nvPr>
        </p:nvSpPr>
        <p:spPr>
          <a:xfrm>
            <a:off x="11083894" y="6493698"/>
            <a:ext cx="682105" cy="227777"/>
          </a:xfrm>
          <a:prstGeom prst="rect">
            <a:avLst/>
          </a:prstGeom>
        </p:spPr>
        <p:txBody>
          <a:bodyPr vert="horz" lIns="91440" tIns="45720" rIns="91440" bIns="45720" rtlCol="0" anchor="ctr"/>
          <a:lstStyle>
            <a:lvl1pPr algn="r">
              <a:defRPr sz="1000">
                <a:solidFill>
                  <a:schemeClr val="tx1">
                    <a:tint val="75000"/>
                  </a:schemeClr>
                </a:solidFill>
              </a:defRPr>
            </a:lvl1pPr>
          </a:lstStyle>
          <a:p>
            <a:fld id="{7D8F40E6-5147-4048-8648-74966E0AD208}" type="slidenum">
              <a:rPr lang="en-GB" noProof="0" smtClean="0"/>
              <a:pPr/>
              <a:t>‹#›</a:t>
            </a:fld>
            <a:endParaRPr lang="en-GB" noProof="0"/>
          </a:p>
        </p:txBody>
      </p:sp>
      <p:sp>
        <p:nvSpPr>
          <p:cNvPr id="8" name="Textplatzhalter 7">
            <a:extLst>
              <a:ext uri="{FF2B5EF4-FFF2-40B4-BE49-F238E27FC236}">
                <a16:creationId xmlns:a16="http://schemas.microsoft.com/office/drawing/2014/main" id="{4ADABB25-2EE0-4A9E-AED9-66A6A089FCFD}"/>
              </a:ext>
            </a:extLst>
          </p:cNvPr>
          <p:cNvSpPr>
            <a:spLocks noGrp="1"/>
          </p:cNvSpPr>
          <p:nvPr>
            <p:ph type="body" sz="quarter" idx="13"/>
          </p:nvPr>
        </p:nvSpPr>
        <p:spPr>
          <a:xfrm>
            <a:off x="426000" y="670693"/>
            <a:ext cx="9311866" cy="224657"/>
          </a:xfrm>
        </p:spPr>
        <p:txBody>
          <a:bodyPr tIns="0" bIns="0" anchor="ctr">
            <a:noAutofit/>
          </a:bodyPr>
          <a:lstStyle>
            <a:lvl1pPr>
              <a:defRPr sz="1400">
                <a:solidFill>
                  <a:schemeClr val="accent4"/>
                </a:solidFill>
              </a:defRPr>
            </a:lvl1pPr>
          </a:lstStyle>
          <a:p>
            <a:pPr lvl="0"/>
            <a:r>
              <a:rPr lang="en-GB" noProof="0"/>
              <a:t>Mastertextformat bearbeiten</a:t>
            </a:r>
          </a:p>
        </p:txBody>
      </p:sp>
      <p:pic>
        <p:nvPicPr>
          <p:cNvPr id="7" name="Grafik 6">
            <a:extLst>
              <a:ext uri="{FF2B5EF4-FFF2-40B4-BE49-F238E27FC236}">
                <a16:creationId xmlns:a16="http://schemas.microsoft.com/office/drawing/2014/main" id="{B6120FF4-C953-1FE2-A940-3495FF4AC7C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88067" y="263227"/>
            <a:ext cx="787996" cy="787996"/>
          </a:xfrm>
          <a:prstGeom prst="rect">
            <a:avLst/>
          </a:prstGeom>
        </p:spPr>
      </p:pic>
    </p:spTree>
    <p:extLst>
      <p:ext uri="{BB962C8B-B14F-4D97-AF65-F5344CB8AC3E}">
        <p14:creationId xmlns:p14="http://schemas.microsoft.com/office/powerpoint/2010/main" val="123821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Columns) 2/3+1/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B36AFB-250D-4FB1-8764-1FBE4473AA53}"/>
              </a:ext>
            </a:extLst>
          </p:cNvPr>
          <p:cNvSpPr>
            <a:spLocks noGrp="1"/>
          </p:cNvSpPr>
          <p:nvPr>
            <p:ph type="title"/>
          </p:nvPr>
        </p:nvSpPr>
        <p:spPr>
          <a:xfrm>
            <a:off x="426000" y="274926"/>
            <a:ext cx="9287626" cy="382299"/>
          </a:xfrm>
        </p:spPr>
        <p:txBody>
          <a:bodyPr/>
          <a:lstStyle/>
          <a:p>
            <a:r>
              <a:rPr lang="en-GB" noProof="0"/>
              <a:t>Mastertitelformat bearbeiten</a:t>
            </a:r>
          </a:p>
        </p:txBody>
      </p:sp>
      <p:sp>
        <p:nvSpPr>
          <p:cNvPr id="3" name="Inhaltsplatzhalter 2">
            <a:extLst>
              <a:ext uri="{FF2B5EF4-FFF2-40B4-BE49-F238E27FC236}">
                <a16:creationId xmlns:a16="http://schemas.microsoft.com/office/drawing/2014/main" id="{DBF4D701-6A87-455F-8188-B41A311F33E2}"/>
              </a:ext>
            </a:extLst>
          </p:cNvPr>
          <p:cNvSpPr>
            <a:spLocks noGrp="1"/>
          </p:cNvSpPr>
          <p:nvPr>
            <p:ph sz="half" idx="1"/>
          </p:nvPr>
        </p:nvSpPr>
        <p:spPr>
          <a:xfrm>
            <a:off x="425692" y="1140552"/>
            <a:ext cx="7673280" cy="5241198"/>
          </a:xfrm>
        </p:spPr>
        <p:txBody>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4" name="Inhaltsplatzhalter 3">
            <a:extLst>
              <a:ext uri="{FF2B5EF4-FFF2-40B4-BE49-F238E27FC236}">
                <a16:creationId xmlns:a16="http://schemas.microsoft.com/office/drawing/2014/main" id="{86CD423C-4DAA-4EF0-BC5E-82ACCF7E461D}"/>
              </a:ext>
            </a:extLst>
          </p:cNvPr>
          <p:cNvSpPr>
            <a:spLocks noGrp="1"/>
          </p:cNvSpPr>
          <p:nvPr>
            <p:ph sz="half" idx="2"/>
          </p:nvPr>
        </p:nvSpPr>
        <p:spPr>
          <a:xfrm>
            <a:off x="8220892" y="1140552"/>
            <a:ext cx="3553309" cy="5241198"/>
          </a:xfrm>
        </p:spPr>
        <p:txBody>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10" name="Fußzeilenplatzhalter 4">
            <a:extLst>
              <a:ext uri="{FF2B5EF4-FFF2-40B4-BE49-F238E27FC236}">
                <a16:creationId xmlns:a16="http://schemas.microsoft.com/office/drawing/2014/main" id="{D49B8975-4F2F-4290-90BC-FB160B844826}"/>
              </a:ext>
            </a:extLst>
          </p:cNvPr>
          <p:cNvSpPr>
            <a:spLocks noGrp="1"/>
          </p:cNvSpPr>
          <p:nvPr>
            <p:ph type="ftr" sz="quarter" idx="3"/>
          </p:nvPr>
        </p:nvSpPr>
        <p:spPr>
          <a:xfrm>
            <a:off x="426000" y="6493698"/>
            <a:ext cx="10577280" cy="227777"/>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noProof="0"/>
              <a:t>OpenMusE | WP Presentation</a:t>
            </a:r>
          </a:p>
        </p:txBody>
      </p:sp>
      <p:sp>
        <p:nvSpPr>
          <p:cNvPr id="11" name="Foliennummernplatzhalter 5">
            <a:extLst>
              <a:ext uri="{FF2B5EF4-FFF2-40B4-BE49-F238E27FC236}">
                <a16:creationId xmlns:a16="http://schemas.microsoft.com/office/drawing/2014/main" id="{8127D97C-D0B1-41D2-9B70-1D1C556EC826}"/>
              </a:ext>
            </a:extLst>
          </p:cNvPr>
          <p:cNvSpPr>
            <a:spLocks noGrp="1"/>
          </p:cNvSpPr>
          <p:nvPr>
            <p:ph type="sldNum" sz="quarter" idx="4"/>
          </p:nvPr>
        </p:nvSpPr>
        <p:spPr>
          <a:xfrm>
            <a:off x="11083894" y="6493698"/>
            <a:ext cx="682105" cy="227777"/>
          </a:xfrm>
          <a:prstGeom prst="rect">
            <a:avLst/>
          </a:prstGeom>
        </p:spPr>
        <p:txBody>
          <a:bodyPr vert="horz" lIns="91440" tIns="45720" rIns="91440" bIns="45720" rtlCol="0" anchor="ctr"/>
          <a:lstStyle>
            <a:lvl1pPr algn="r">
              <a:defRPr sz="1000">
                <a:solidFill>
                  <a:schemeClr val="tx1">
                    <a:tint val="75000"/>
                  </a:schemeClr>
                </a:solidFill>
              </a:defRPr>
            </a:lvl1pPr>
          </a:lstStyle>
          <a:p>
            <a:fld id="{7D8F40E6-5147-4048-8648-74966E0AD208}" type="slidenum">
              <a:rPr lang="en-GB" noProof="0" smtClean="0"/>
              <a:pPr/>
              <a:t>‹#›</a:t>
            </a:fld>
            <a:endParaRPr lang="en-GB" noProof="0"/>
          </a:p>
        </p:txBody>
      </p:sp>
      <p:sp>
        <p:nvSpPr>
          <p:cNvPr id="8" name="Textplatzhalter 7">
            <a:extLst>
              <a:ext uri="{FF2B5EF4-FFF2-40B4-BE49-F238E27FC236}">
                <a16:creationId xmlns:a16="http://schemas.microsoft.com/office/drawing/2014/main" id="{4ADABB25-2EE0-4A9E-AED9-66A6A089FCFD}"/>
              </a:ext>
            </a:extLst>
          </p:cNvPr>
          <p:cNvSpPr>
            <a:spLocks noGrp="1"/>
          </p:cNvSpPr>
          <p:nvPr>
            <p:ph type="body" sz="quarter" idx="13"/>
          </p:nvPr>
        </p:nvSpPr>
        <p:spPr>
          <a:xfrm>
            <a:off x="426000" y="670693"/>
            <a:ext cx="9289377" cy="224657"/>
          </a:xfrm>
        </p:spPr>
        <p:txBody>
          <a:bodyPr tIns="0" bIns="0" anchor="ctr">
            <a:noAutofit/>
          </a:bodyPr>
          <a:lstStyle>
            <a:lvl1pPr>
              <a:defRPr sz="1400">
                <a:solidFill>
                  <a:schemeClr val="accent4"/>
                </a:solidFill>
              </a:defRPr>
            </a:lvl1pPr>
          </a:lstStyle>
          <a:p>
            <a:pPr lvl="0"/>
            <a:r>
              <a:rPr lang="en-GB" noProof="0"/>
              <a:t>Mastertextformat bearbeiten</a:t>
            </a:r>
          </a:p>
        </p:txBody>
      </p:sp>
      <p:pic>
        <p:nvPicPr>
          <p:cNvPr id="7" name="Grafik 6">
            <a:extLst>
              <a:ext uri="{FF2B5EF4-FFF2-40B4-BE49-F238E27FC236}">
                <a16:creationId xmlns:a16="http://schemas.microsoft.com/office/drawing/2014/main" id="{76018CA8-739F-4F81-A7D9-779C3FB8AA2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88067" y="263227"/>
            <a:ext cx="787996" cy="787996"/>
          </a:xfrm>
          <a:prstGeom prst="rect">
            <a:avLst/>
          </a:prstGeom>
        </p:spPr>
      </p:pic>
    </p:spTree>
    <p:extLst>
      <p:ext uri="{BB962C8B-B14F-4D97-AF65-F5344CB8AC3E}">
        <p14:creationId xmlns:p14="http://schemas.microsoft.com/office/powerpoint/2010/main" val="329932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F413F9-907F-4D53-8966-93646EA9FAD4}"/>
              </a:ext>
            </a:extLst>
          </p:cNvPr>
          <p:cNvSpPr>
            <a:spLocks noGrp="1"/>
          </p:cNvSpPr>
          <p:nvPr>
            <p:ph type="title"/>
          </p:nvPr>
        </p:nvSpPr>
        <p:spPr>
          <a:xfrm>
            <a:off x="426000" y="274926"/>
            <a:ext cx="9304436" cy="382299"/>
          </a:xfrm>
        </p:spPr>
        <p:txBody>
          <a:bodyPr/>
          <a:lstStyle/>
          <a:p>
            <a:r>
              <a:rPr lang="en-GB" noProof="0"/>
              <a:t>Mastertitelformat bearbeiten</a:t>
            </a:r>
          </a:p>
        </p:txBody>
      </p:sp>
      <p:sp>
        <p:nvSpPr>
          <p:cNvPr id="8" name="Textplatzhalter 7">
            <a:extLst>
              <a:ext uri="{FF2B5EF4-FFF2-40B4-BE49-F238E27FC236}">
                <a16:creationId xmlns:a16="http://schemas.microsoft.com/office/drawing/2014/main" id="{D0B73725-B3AA-4B3D-8298-6071CA498C81}"/>
              </a:ext>
            </a:extLst>
          </p:cNvPr>
          <p:cNvSpPr>
            <a:spLocks noGrp="1"/>
          </p:cNvSpPr>
          <p:nvPr>
            <p:ph type="body" sz="quarter" idx="13"/>
          </p:nvPr>
        </p:nvSpPr>
        <p:spPr>
          <a:xfrm>
            <a:off x="426000" y="670693"/>
            <a:ext cx="9306190" cy="224657"/>
          </a:xfrm>
        </p:spPr>
        <p:txBody>
          <a:bodyPr tIns="0" bIns="0" anchor="ctr">
            <a:noAutofit/>
          </a:bodyPr>
          <a:lstStyle>
            <a:lvl1pPr>
              <a:defRPr sz="1400">
                <a:solidFill>
                  <a:schemeClr val="accent4"/>
                </a:solidFill>
              </a:defRPr>
            </a:lvl1pPr>
          </a:lstStyle>
          <a:p>
            <a:pPr lvl="0"/>
            <a:r>
              <a:rPr lang="en-GB" noProof="0"/>
              <a:t>Mastertextformat bearbeiten</a:t>
            </a:r>
          </a:p>
        </p:txBody>
      </p:sp>
      <p:sp>
        <p:nvSpPr>
          <p:cNvPr id="9" name="Fußzeilenplatzhalter 4">
            <a:extLst>
              <a:ext uri="{FF2B5EF4-FFF2-40B4-BE49-F238E27FC236}">
                <a16:creationId xmlns:a16="http://schemas.microsoft.com/office/drawing/2014/main" id="{F1772625-9EF4-4F52-A91C-EFCD3A93F44A}"/>
              </a:ext>
            </a:extLst>
          </p:cNvPr>
          <p:cNvSpPr>
            <a:spLocks noGrp="1"/>
          </p:cNvSpPr>
          <p:nvPr>
            <p:ph type="ftr" sz="quarter" idx="3"/>
          </p:nvPr>
        </p:nvSpPr>
        <p:spPr>
          <a:xfrm>
            <a:off x="426000" y="6493698"/>
            <a:ext cx="10577280" cy="227777"/>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noProof="0"/>
              <a:t>OpenMusE | WP Presentation</a:t>
            </a:r>
          </a:p>
        </p:txBody>
      </p:sp>
      <p:sp>
        <p:nvSpPr>
          <p:cNvPr id="10" name="Foliennummernplatzhalter 5">
            <a:extLst>
              <a:ext uri="{FF2B5EF4-FFF2-40B4-BE49-F238E27FC236}">
                <a16:creationId xmlns:a16="http://schemas.microsoft.com/office/drawing/2014/main" id="{55D4F345-BAED-42FF-B729-030D4315FD9D}"/>
              </a:ext>
            </a:extLst>
          </p:cNvPr>
          <p:cNvSpPr>
            <a:spLocks noGrp="1"/>
          </p:cNvSpPr>
          <p:nvPr>
            <p:ph type="sldNum" sz="quarter" idx="4"/>
          </p:nvPr>
        </p:nvSpPr>
        <p:spPr>
          <a:xfrm>
            <a:off x="11083894" y="6493698"/>
            <a:ext cx="682105" cy="227777"/>
          </a:xfrm>
          <a:prstGeom prst="rect">
            <a:avLst/>
          </a:prstGeom>
        </p:spPr>
        <p:txBody>
          <a:bodyPr vert="horz" lIns="91440" tIns="45720" rIns="91440" bIns="45720" rtlCol="0" anchor="ctr"/>
          <a:lstStyle>
            <a:lvl1pPr algn="r">
              <a:defRPr sz="1000">
                <a:solidFill>
                  <a:schemeClr val="tx1">
                    <a:tint val="75000"/>
                  </a:schemeClr>
                </a:solidFill>
              </a:defRPr>
            </a:lvl1pPr>
          </a:lstStyle>
          <a:p>
            <a:fld id="{7D8F40E6-5147-4048-8648-74966E0AD208}" type="slidenum">
              <a:rPr lang="en-GB" noProof="0" smtClean="0"/>
              <a:pPr/>
              <a:t>‹#›</a:t>
            </a:fld>
            <a:endParaRPr lang="en-GB" noProof="0"/>
          </a:p>
        </p:txBody>
      </p:sp>
      <p:pic>
        <p:nvPicPr>
          <p:cNvPr id="5" name="Grafik 4">
            <a:extLst>
              <a:ext uri="{FF2B5EF4-FFF2-40B4-BE49-F238E27FC236}">
                <a16:creationId xmlns:a16="http://schemas.microsoft.com/office/drawing/2014/main" id="{0F4C7978-ACFC-C16B-8CEA-ED6964469D2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888067" y="263227"/>
            <a:ext cx="787996" cy="787996"/>
          </a:xfrm>
          <a:prstGeom prst="rect">
            <a:avLst/>
          </a:prstGeom>
        </p:spPr>
      </p:pic>
    </p:spTree>
    <p:extLst>
      <p:ext uri="{BB962C8B-B14F-4D97-AF65-F5344CB8AC3E}">
        <p14:creationId xmlns:p14="http://schemas.microsoft.com/office/powerpoint/2010/main" val="371401502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without logo)">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F413F9-907F-4D53-8966-93646EA9FAD4}"/>
              </a:ext>
            </a:extLst>
          </p:cNvPr>
          <p:cNvSpPr>
            <a:spLocks noGrp="1"/>
          </p:cNvSpPr>
          <p:nvPr>
            <p:ph type="title"/>
          </p:nvPr>
        </p:nvSpPr>
        <p:spPr/>
        <p:txBody>
          <a:bodyPr/>
          <a:lstStyle/>
          <a:p>
            <a:r>
              <a:rPr lang="en-GB" noProof="0"/>
              <a:t>Mastertitelformat bearbeiten</a:t>
            </a:r>
          </a:p>
        </p:txBody>
      </p:sp>
      <p:sp>
        <p:nvSpPr>
          <p:cNvPr id="3" name="Inhaltsplatzhalter 2">
            <a:extLst>
              <a:ext uri="{FF2B5EF4-FFF2-40B4-BE49-F238E27FC236}">
                <a16:creationId xmlns:a16="http://schemas.microsoft.com/office/drawing/2014/main" id="{A2E66CD1-A7A7-457C-8758-A8A7ED186B2E}"/>
              </a:ext>
            </a:extLst>
          </p:cNvPr>
          <p:cNvSpPr>
            <a:spLocks noGrp="1"/>
          </p:cNvSpPr>
          <p:nvPr>
            <p:ph idx="1"/>
          </p:nvPr>
        </p:nvSpPr>
        <p:spPr/>
        <p:txBody>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8" name="Textplatzhalter 7">
            <a:extLst>
              <a:ext uri="{FF2B5EF4-FFF2-40B4-BE49-F238E27FC236}">
                <a16:creationId xmlns:a16="http://schemas.microsoft.com/office/drawing/2014/main" id="{D0B73725-B3AA-4B3D-8298-6071CA498C81}"/>
              </a:ext>
            </a:extLst>
          </p:cNvPr>
          <p:cNvSpPr>
            <a:spLocks noGrp="1"/>
          </p:cNvSpPr>
          <p:nvPr>
            <p:ph type="body" sz="quarter" idx="13"/>
          </p:nvPr>
        </p:nvSpPr>
        <p:spPr>
          <a:xfrm>
            <a:off x="426000" y="670693"/>
            <a:ext cx="11342138" cy="224657"/>
          </a:xfrm>
        </p:spPr>
        <p:txBody>
          <a:bodyPr tIns="0" bIns="0" anchor="ctr">
            <a:noAutofit/>
          </a:bodyPr>
          <a:lstStyle>
            <a:lvl1pPr>
              <a:defRPr sz="1400">
                <a:solidFill>
                  <a:schemeClr val="accent4"/>
                </a:solidFill>
              </a:defRPr>
            </a:lvl1pPr>
          </a:lstStyle>
          <a:p>
            <a:pPr lvl="0"/>
            <a:r>
              <a:rPr lang="en-GB" noProof="0"/>
              <a:t>Mastertextformat bearbeiten</a:t>
            </a:r>
          </a:p>
        </p:txBody>
      </p:sp>
      <p:sp>
        <p:nvSpPr>
          <p:cNvPr id="9" name="Fußzeilenplatzhalter 4">
            <a:extLst>
              <a:ext uri="{FF2B5EF4-FFF2-40B4-BE49-F238E27FC236}">
                <a16:creationId xmlns:a16="http://schemas.microsoft.com/office/drawing/2014/main" id="{F1772625-9EF4-4F52-A91C-EFCD3A93F44A}"/>
              </a:ext>
            </a:extLst>
          </p:cNvPr>
          <p:cNvSpPr>
            <a:spLocks noGrp="1"/>
          </p:cNvSpPr>
          <p:nvPr>
            <p:ph type="ftr" sz="quarter" idx="3"/>
          </p:nvPr>
        </p:nvSpPr>
        <p:spPr>
          <a:xfrm>
            <a:off x="426000" y="6493698"/>
            <a:ext cx="10577280" cy="227777"/>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GB" noProof="0"/>
              <a:t>OpenMusE | WP Presentation</a:t>
            </a:r>
          </a:p>
        </p:txBody>
      </p:sp>
      <p:sp>
        <p:nvSpPr>
          <p:cNvPr id="10" name="Foliennummernplatzhalter 5">
            <a:extLst>
              <a:ext uri="{FF2B5EF4-FFF2-40B4-BE49-F238E27FC236}">
                <a16:creationId xmlns:a16="http://schemas.microsoft.com/office/drawing/2014/main" id="{55D4F345-BAED-42FF-B729-030D4315FD9D}"/>
              </a:ext>
            </a:extLst>
          </p:cNvPr>
          <p:cNvSpPr>
            <a:spLocks noGrp="1"/>
          </p:cNvSpPr>
          <p:nvPr>
            <p:ph type="sldNum" sz="quarter" idx="4"/>
          </p:nvPr>
        </p:nvSpPr>
        <p:spPr>
          <a:xfrm>
            <a:off x="11083894" y="6493698"/>
            <a:ext cx="682105" cy="227777"/>
          </a:xfrm>
          <a:prstGeom prst="rect">
            <a:avLst/>
          </a:prstGeom>
        </p:spPr>
        <p:txBody>
          <a:bodyPr vert="horz" lIns="91440" tIns="45720" rIns="91440" bIns="45720" rtlCol="0" anchor="ctr"/>
          <a:lstStyle>
            <a:lvl1pPr algn="r">
              <a:defRPr sz="1000">
                <a:solidFill>
                  <a:schemeClr val="tx1">
                    <a:tint val="75000"/>
                  </a:schemeClr>
                </a:solidFill>
              </a:defRPr>
            </a:lvl1pPr>
          </a:lstStyle>
          <a:p>
            <a:fld id="{7D8F40E6-5147-4048-8648-74966E0AD208}" type="slidenum">
              <a:rPr lang="en-GB" noProof="0" smtClean="0"/>
              <a:pPr/>
              <a:t>‹#›</a:t>
            </a:fld>
            <a:endParaRPr lang="en-GB" noProof="0"/>
          </a:p>
        </p:txBody>
      </p:sp>
    </p:spTree>
    <p:extLst>
      <p:ext uri="{BB962C8B-B14F-4D97-AF65-F5344CB8AC3E}">
        <p14:creationId xmlns:p14="http://schemas.microsoft.com/office/powerpoint/2010/main" val="397364059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0FACE52-C182-465A-AE23-CCB04CCF937D}"/>
              </a:ext>
            </a:extLst>
          </p:cNvPr>
          <p:cNvSpPr>
            <a:spLocks noGrp="1"/>
          </p:cNvSpPr>
          <p:nvPr>
            <p:ph type="title"/>
          </p:nvPr>
        </p:nvSpPr>
        <p:spPr>
          <a:xfrm>
            <a:off x="426000" y="274926"/>
            <a:ext cx="11340000" cy="382299"/>
          </a:xfrm>
          <a:prstGeom prst="rect">
            <a:avLst/>
          </a:prstGeom>
        </p:spPr>
        <p:txBody>
          <a:bodyPr vert="horz" lIns="91440" tIns="0" rIns="91440" bIns="0" rtlCol="0" anchor="ctr">
            <a:normAutofit/>
          </a:bodyPr>
          <a:lstStyle/>
          <a:p>
            <a:r>
              <a:rPr lang="en-GB" noProof="0"/>
              <a:t>Mastertitelformat bearbeiten</a:t>
            </a:r>
          </a:p>
        </p:txBody>
      </p:sp>
      <p:sp>
        <p:nvSpPr>
          <p:cNvPr id="3" name="Textplatzhalter 2">
            <a:extLst>
              <a:ext uri="{FF2B5EF4-FFF2-40B4-BE49-F238E27FC236}">
                <a16:creationId xmlns:a16="http://schemas.microsoft.com/office/drawing/2014/main" id="{33062D52-7AD3-44FF-A6FA-50E559B966FC}"/>
              </a:ext>
            </a:extLst>
          </p:cNvPr>
          <p:cNvSpPr>
            <a:spLocks noGrp="1"/>
          </p:cNvSpPr>
          <p:nvPr>
            <p:ph type="body" idx="1"/>
          </p:nvPr>
        </p:nvSpPr>
        <p:spPr>
          <a:xfrm>
            <a:off x="426000" y="1145137"/>
            <a:ext cx="11340000" cy="5230026"/>
          </a:xfrm>
          <a:prstGeom prst="rect">
            <a:avLst/>
          </a:prstGeom>
        </p:spPr>
        <p:txBody>
          <a:bodyPr vert="horz" lIns="91440" tIns="45720" rIns="91440" bIns="45720" rtlCol="0">
            <a:normAutofit/>
          </a:bodyPr>
          <a:lstStyle/>
          <a:p>
            <a:pPr lvl="0"/>
            <a:r>
              <a:rPr lang="en-GB" noProof="0"/>
              <a:t>Mastertextformat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5" name="Fußzeilenplatzhalter 4">
            <a:extLst>
              <a:ext uri="{FF2B5EF4-FFF2-40B4-BE49-F238E27FC236}">
                <a16:creationId xmlns:a16="http://schemas.microsoft.com/office/drawing/2014/main" id="{CCAD8CF8-22E8-4030-BAFB-72D2A075A50F}"/>
              </a:ext>
            </a:extLst>
          </p:cNvPr>
          <p:cNvSpPr>
            <a:spLocks noGrp="1"/>
          </p:cNvSpPr>
          <p:nvPr>
            <p:ph type="ftr" sz="quarter" idx="3"/>
          </p:nvPr>
        </p:nvSpPr>
        <p:spPr>
          <a:xfrm>
            <a:off x="426000" y="6493698"/>
            <a:ext cx="10577280" cy="227777"/>
          </a:xfrm>
          <a:prstGeom prst="rect">
            <a:avLst/>
          </a:prstGeom>
          <a:noFill/>
        </p:spPr>
        <p:txBody>
          <a:bodyPr vert="horz" lIns="91440" tIns="45720" rIns="91440" bIns="45720" rtlCol="0" anchor="ctr"/>
          <a:lstStyle>
            <a:lvl1pPr algn="l">
              <a:defRPr sz="1000">
                <a:solidFill>
                  <a:schemeClr val="tx1">
                    <a:tint val="75000"/>
                  </a:schemeClr>
                </a:solidFill>
              </a:defRPr>
            </a:lvl1pPr>
          </a:lstStyle>
          <a:p>
            <a:r>
              <a:rPr lang="en-GB" noProof="0" dirty="0" err="1"/>
              <a:t>OpenMusE</a:t>
            </a:r>
            <a:r>
              <a:rPr lang="en-GB" noProof="0" dirty="0"/>
              <a:t> | WP Presentation</a:t>
            </a:r>
          </a:p>
        </p:txBody>
      </p:sp>
      <p:sp>
        <p:nvSpPr>
          <p:cNvPr id="6" name="Foliennummernplatzhalter 5">
            <a:extLst>
              <a:ext uri="{FF2B5EF4-FFF2-40B4-BE49-F238E27FC236}">
                <a16:creationId xmlns:a16="http://schemas.microsoft.com/office/drawing/2014/main" id="{06353F49-14C3-4646-A50D-A5CAC446ED61}"/>
              </a:ext>
            </a:extLst>
          </p:cNvPr>
          <p:cNvSpPr>
            <a:spLocks noGrp="1"/>
          </p:cNvSpPr>
          <p:nvPr>
            <p:ph type="sldNum" sz="quarter" idx="4"/>
          </p:nvPr>
        </p:nvSpPr>
        <p:spPr>
          <a:xfrm>
            <a:off x="11083894" y="6493698"/>
            <a:ext cx="682105" cy="227777"/>
          </a:xfrm>
          <a:prstGeom prst="rect">
            <a:avLst/>
          </a:prstGeom>
          <a:noFill/>
        </p:spPr>
        <p:txBody>
          <a:bodyPr vert="horz" lIns="91440" tIns="45720" rIns="91440" bIns="45720" rtlCol="0" anchor="ctr"/>
          <a:lstStyle>
            <a:lvl1pPr algn="r">
              <a:defRPr sz="1000">
                <a:solidFill>
                  <a:schemeClr val="tx1">
                    <a:tint val="75000"/>
                  </a:schemeClr>
                </a:solidFill>
              </a:defRPr>
            </a:lvl1pPr>
          </a:lstStyle>
          <a:p>
            <a:fld id="{7D8F40E6-5147-4048-8648-74966E0AD208}" type="slidenum">
              <a:rPr lang="en-GB" noProof="0" smtClean="0"/>
              <a:pPr/>
              <a:t>‹#›</a:t>
            </a:fld>
            <a:endParaRPr lang="en-GB" noProof="0"/>
          </a:p>
        </p:txBody>
      </p:sp>
    </p:spTree>
    <p:extLst>
      <p:ext uri="{BB962C8B-B14F-4D97-AF65-F5344CB8AC3E}">
        <p14:creationId xmlns:p14="http://schemas.microsoft.com/office/powerpoint/2010/main" val="651015900"/>
      </p:ext>
    </p:extLst>
  </p:cSld>
  <p:clrMap bg1="lt1" tx1="dk1" bg2="lt2" tx2="dk2" accent1="accent1" accent2="accent2" accent3="accent3" accent4="accent4" accent5="accent5" accent6="accent6" hlink="hlink" folHlink="folHlink"/>
  <p:sldLayoutIdLst>
    <p:sldLayoutId id="2147483666" r:id="rId1"/>
    <p:sldLayoutId id="2147483658" r:id="rId2"/>
    <p:sldLayoutId id="2147483669" r:id="rId3"/>
    <p:sldLayoutId id="2147483671" r:id="rId4"/>
    <p:sldLayoutId id="2147483673" r:id="rId5"/>
    <p:sldLayoutId id="2147483672" r:id="rId6"/>
    <p:sldLayoutId id="2147483650" r:id="rId7"/>
  </p:sldLayoutIdLst>
  <p:hf hdr="0" dt="0"/>
  <p:txStyles>
    <p:titleStyle>
      <a:lvl1pPr algn="l" defTabSz="914400" rtl="0" eaLnBrk="1" latinLnBrk="0" hangingPunct="1">
        <a:lnSpc>
          <a:spcPct val="90000"/>
        </a:lnSpc>
        <a:spcBef>
          <a:spcPct val="0"/>
        </a:spcBef>
        <a:buNone/>
        <a:defRPr sz="23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000" kern="1200">
          <a:solidFill>
            <a:schemeClr val="tx1"/>
          </a:solidFill>
          <a:latin typeface="+mn-lt"/>
          <a:ea typeface="+mn-ea"/>
          <a:cs typeface="+mn-cs"/>
        </a:defRPr>
      </a:lvl1pPr>
      <a:lvl2pPr marL="444500" indent="-179388" algn="l" defTabSz="914400" rtl="0" eaLnBrk="1" latinLnBrk="0" hangingPunct="1">
        <a:lnSpc>
          <a:spcPct val="90000"/>
        </a:lnSpc>
        <a:spcBef>
          <a:spcPts val="500"/>
        </a:spcBef>
        <a:buFont typeface="Wingdings" panose="05000000000000000000" pitchFamily="2" charset="2"/>
        <a:buChar char="§"/>
        <a:defRPr sz="1700" kern="1200">
          <a:solidFill>
            <a:schemeClr val="tx1"/>
          </a:solidFill>
          <a:latin typeface="+mn-lt"/>
          <a:ea typeface="+mn-ea"/>
          <a:cs typeface="+mn-cs"/>
        </a:defRPr>
      </a:lvl2pPr>
      <a:lvl3pPr marL="982663" indent="-228600" algn="l" defTabSz="914400" rtl="0" eaLnBrk="1" latinLnBrk="0" hangingPunct="1">
        <a:lnSpc>
          <a:spcPct val="90000"/>
        </a:lnSpc>
        <a:spcBef>
          <a:spcPts val="500"/>
        </a:spcBef>
        <a:buFont typeface="Wingdings" panose="05000000000000000000" pitchFamily="2" charset="2"/>
        <a:buChar char="§"/>
        <a:defRPr sz="1500" kern="1200">
          <a:solidFill>
            <a:schemeClr val="tx1"/>
          </a:solidFill>
          <a:latin typeface="+mn-lt"/>
          <a:ea typeface="+mn-ea"/>
          <a:cs typeface="+mn-cs"/>
        </a:defRPr>
      </a:lvl3pPr>
      <a:lvl4pPr marL="1341438" indent="-149225" algn="l" defTabSz="914400" rtl="0" eaLnBrk="1" latinLnBrk="0" hangingPunct="1">
        <a:lnSpc>
          <a:spcPct val="90000"/>
        </a:lnSpc>
        <a:spcBef>
          <a:spcPts val="500"/>
        </a:spcBef>
        <a:buFont typeface="Wingdings" panose="05000000000000000000" pitchFamily="2" charset="2"/>
        <a:buChar char="§"/>
        <a:defRPr sz="1300" kern="1200">
          <a:solidFill>
            <a:schemeClr val="tx1"/>
          </a:solidFill>
          <a:latin typeface="+mn-lt"/>
          <a:ea typeface="+mn-ea"/>
          <a:cs typeface="+mn-cs"/>
        </a:defRPr>
      </a:lvl4pPr>
      <a:lvl5pPr marL="1700213" indent="-146050" algn="l" defTabSz="914400" rtl="0" eaLnBrk="1" latinLnBrk="0" hangingPunct="1">
        <a:lnSpc>
          <a:spcPct val="90000"/>
        </a:lnSpc>
        <a:spcBef>
          <a:spcPts val="5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25" userDrawn="1">
          <p15:clr>
            <a:srgbClr val="F26B43"/>
          </p15:clr>
        </p15:guide>
        <p15:guide id="3" pos="7355" userDrawn="1">
          <p15:clr>
            <a:srgbClr val="F26B43"/>
          </p15:clr>
        </p15:guide>
        <p15:guide id="4" orient="horz" pos="754" userDrawn="1">
          <p15:clr>
            <a:srgbClr val="F26B43"/>
          </p15:clr>
        </p15:guide>
        <p15:guide id="5" orient="horz" pos="40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music.dataobservatory.eu/documents/open_music_europe/economy/report/report_music_europe_data_collection.html"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github.com/dataobservatory-eu/report-european-music-economy"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music.dataobservatory.eu/documents/open_music_europe/music-observatory-pillars/music-observatory-pillars.html" TargetMode="External"/><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hyperlink" Target="https://music.dataobservatory.eu/documents/open_music_europe/music-observatory-pillars/music-observatory-pillars.html" TargetMode="Externa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usic.dataobservatory.eu/post/2022-11-22-surveyharmonies/" TargetMode="Externa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bin"/><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svg"/><Relationship Id="rId7" Type="http://schemas.openxmlformats.org/officeDocument/2006/relationships/image" Target="../media/image45.sv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3.svg"/><Relationship Id="rId5" Type="http://schemas.openxmlformats.org/officeDocument/2006/relationships/image" Target="../media/image41.bin"/><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47.svg"/></Relationships>
</file>

<file path=ppt/slides/_rels/slide2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38.png"/><Relationship Id="rId7" Type="http://schemas.openxmlformats.org/officeDocument/2006/relationships/image" Target="../media/image44.png"/><Relationship Id="rId12" Type="http://schemas.openxmlformats.org/officeDocument/2006/relationships/image" Target="../media/image43.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1.bin"/><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7.svg"/><Relationship Id="rId4" Type="http://schemas.openxmlformats.org/officeDocument/2006/relationships/image" Target="../media/image39.sv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svg"/><Relationship Id="rId7" Type="http://schemas.openxmlformats.org/officeDocument/2006/relationships/image" Target="../media/image45.sv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3.svg"/><Relationship Id="rId5" Type="http://schemas.openxmlformats.org/officeDocument/2006/relationships/image" Target="../media/image41.bin"/><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47.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music.dataobservatory.eu/publication/listen_local_2020/" TargetMode="External"/><Relationship Id="rId3" Type="http://schemas.openxmlformats.org/officeDocument/2006/relationships/image" Target="../media/image51.png"/><Relationship Id="rId7" Type="http://schemas.openxmlformats.org/officeDocument/2006/relationships/hyperlink" Target="https://ceereport2020.ceemid.eu/" TargetMode="External"/><Relationship Id="rId2" Type="http://schemas.openxmlformats.org/officeDocument/2006/relationships/image" Target="../media/image50.jpg"/><Relationship Id="rId1" Type="http://schemas.openxmlformats.org/officeDocument/2006/relationships/slideLayout" Target="../slideLayouts/slideLayout6.xml"/><Relationship Id="rId6" Type="http://schemas.openxmlformats.org/officeDocument/2006/relationships/hyperlink" Target="https://music.dataobservatory.eu/publication/slovak_music_industry_2019/"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diagramQuickStyle" Target="../diagrams/quickStyle1.xml"/><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7.png"/><Relationship Id="rId16"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diagramLayout" Target="../diagrams/layout1.xml"/><Relationship Id="rId11" Type="http://schemas.openxmlformats.org/officeDocument/2006/relationships/image" Target="../media/image11.svg"/><Relationship Id="rId5" Type="http://schemas.openxmlformats.org/officeDocument/2006/relationships/diagramData" Target="../diagrams/data1.xml"/><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9.png"/><Relationship Id="rId9" Type="http://schemas.microsoft.com/office/2007/relationships/diagramDrawing" Target="../diagrams/drawing1.xml"/><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a:extLst>
              <a:ext uri="{FF2B5EF4-FFF2-40B4-BE49-F238E27FC236}">
                <a16:creationId xmlns:a16="http://schemas.microsoft.com/office/drawing/2014/main" id="{91E4B6BD-3BA5-39F1-C566-87EB514C78B3}"/>
              </a:ext>
            </a:extLst>
          </p:cNvPr>
          <p:cNvSpPr>
            <a:spLocks noGrp="1"/>
          </p:cNvSpPr>
          <p:nvPr>
            <p:ph type="ctrTitle"/>
          </p:nvPr>
        </p:nvSpPr>
        <p:spPr/>
        <p:txBody>
          <a:bodyPr/>
          <a:lstStyle/>
          <a:p>
            <a:r>
              <a:rPr lang="en-GB" noProof="0" dirty="0"/>
              <a:t>Slovak Stakeholder Consultation</a:t>
            </a:r>
            <a:endParaRPr lang="en-GB" dirty="0"/>
          </a:p>
        </p:txBody>
      </p:sp>
      <p:sp>
        <p:nvSpPr>
          <p:cNvPr id="27" name="Untertitel 26">
            <a:extLst>
              <a:ext uri="{FF2B5EF4-FFF2-40B4-BE49-F238E27FC236}">
                <a16:creationId xmlns:a16="http://schemas.microsoft.com/office/drawing/2014/main" id="{AD60B4E3-AC10-0269-F576-820875BC1869}"/>
              </a:ext>
            </a:extLst>
          </p:cNvPr>
          <p:cNvSpPr>
            <a:spLocks noGrp="1"/>
          </p:cNvSpPr>
          <p:nvPr>
            <p:ph type="subTitle" idx="1"/>
          </p:nvPr>
        </p:nvSpPr>
        <p:spPr/>
        <p:txBody>
          <a:bodyPr>
            <a:normAutofit/>
          </a:bodyPr>
          <a:lstStyle/>
          <a:p>
            <a:r>
              <a:rPr lang="en-GB" sz="2800" noProof="0" dirty="0"/>
              <a:t>Open Policy Analysis and Data Cooperation</a:t>
            </a:r>
          </a:p>
        </p:txBody>
      </p:sp>
      <p:sp>
        <p:nvSpPr>
          <p:cNvPr id="28" name="Textplatzhalter 27">
            <a:extLst>
              <a:ext uri="{FF2B5EF4-FFF2-40B4-BE49-F238E27FC236}">
                <a16:creationId xmlns:a16="http://schemas.microsoft.com/office/drawing/2014/main" id="{9C147514-D9D6-8CC9-2949-5C6AC682B534}"/>
              </a:ext>
            </a:extLst>
          </p:cNvPr>
          <p:cNvSpPr>
            <a:spLocks noGrp="1"/>
          </p:cNvSpPr>
          <p:nvPr>
            <p:ph type="body" sz="quarter" idx="17"/>
          </p:nvPr>
        </p:nvSpPr>
        <p:spPr/>
        <p:txBody>
          <a:bodyPr/>
          <a:lstStyle/>
          <a:p>
            <a:r>
              <a:rPr lang="en-GB" sz="2000" noProof="0" dirty="0"/>
              <a:t>Open Music Europe Consortium</a:t>
            </a:r>
          </a:p>
          <a:p>
            <a:endParaRPr lang="en-GB" dirty="0"/>
          </a:p>
        </p:txBody>
      </p:sp>
      <p:sp>
        <p:nvSpPr>
          <p:cNvPr id="29" name="Textplatzhalter 28">
            <a:extLst>
              <a:ext uri="{FF2B5EF4-FFF2-40B4-BE49-F238E27FC236}">
                <a16:creationId xmlns:a16="http://schemas.microsoft.com/office/drawing/2014/main" id="{6BD7AB7E-33F8-F679-D769-7B7987E36BBA}"/>
              </a:ext>
            </a:extLst>
          </p:cNvPr>
          <p:cNvSpPr>
            <a:spLocks noGrp="1"/>
          </p:cNvSpPr>
          <p:nvPr>
            <p:ph type="body" sz="quarter" idx="19"/>
          </p:nvPr>
        </p:nvSpPr>
        <p:spPr/>
        <p:txBody>
          <a:bodyPr/>
          <a:lstStyle/>
          <a:p>
            <a:r>
              <a:rPr lang="en-GB" dirty="0"/>
              <a:t>2023.09.21</a:t>
            </a:r>
          </a:p>
        </p:txBody>
      </p:sp>
      <p:sp>
        <p:nvSpPr>
          <p:cNvPr id="30" name="Textplatzhalter 29">
            <a:extLst>
              <a:ext uri="{FF2B5EF4-FFF2-40B4-BE49-F238E27FC236}">
                <a16:creationId xmlns:a16="http://schemas.microsoft.com/office/drawing/2014/main" id="{3F2F389D-1032-3DA1-4D9F-400E908819C4}"/>
              </a:ext>
            </a:extLst>
          </p:cNvPr>
          <p:cNvSpPr>
            <a:spLocks noGrp="1"/>
          </p:cNvSpPr>
          <p:nvPr>
            <p:ph type="body" sz="quarter" idx="20"/>
          </p:nvPr>
        </p:nvSpPr>
        <p:spPr/>
        <p:txBody>
          <a:bodyPr>
            <a:normAutofit lnSpcReduction="10000"/>
          </a:bodyPr>
          <a:lstStyle/>
          <a:p>
            <a:r>
              <a:rPr lang="en-GB" dirty="0"/>
              <a:t>EUBA Building</a:t>
            </a:r>
          </a:p>
        </p:txBody>
      </p:sp>
      <p:sp>
        <p:nvSpPr>
          <p:cNvPr id="31" name="Textplatzhalter 30">
            <a:extLst>
              <a:ext uri="{FF2B5EF4-FFF2-40B4-BE49-F238E27FC236}">
                <a16:creationId xmlns:a16="http://schemas.microsoft.com/office/drawing/2014/main" id="{F442FE2F-A540-5944-801F-C1DE4CCEFBA9}"/>
              </a:ext>
            </a:extLst>
          </p:cNvPr>
          <p:cNvSpPr>
            <a:spLocks noGrp="1"/>
          </p:cNvSpPr>
          <p:nvPr>
            <p:ph type="body" sz="quarter" idx="21"/>
          </p:nvPr>
        </p:nvSpPr>
        <p:spPr>
          <a:xfrm>
            <a:off x="439739" y="4175433"/>
            <a:ext cx="9386186" cy="629925"/>
          </a:xfrm>
        </p:spPr>
        <p:txBody>
          <a:bodyPr/>
          <a:lstStyle/>
          <a:p>
            <a:r>
              <a:rPr lang="en-GB" dirty="0"/>
              <a:t>Policy agenda: Dr Joost </a:t>
            </a:r>
            <a:r>
              <a:rPr lang="en-GB" dirty="0" err="1"/>
              <a:t>Poort</a:t>
            </a:r>
            <a:r>
              <a:rPr lang="en-GB" dirty="0"/>
              <a:t> (</a:t>
            </a:r>
            <a:r>
              <a:rPr lang="en-GB" dirty="0" err="1"/>
              <a:t>UvA</a:t>
            </a:r>
            <a:r>
              <a:rPr lang="en-GB" dirty="0"/>
              <a:t>) | Data coordination: Daniel Antal, CFA (Reprex) </a:t>
            </a:r>
          </a:p>
          <a:p>
            <a:r>
              <a:rPr lang="en-GB" dirty="0"/>
              <a:t>Survey harmonisation: Dr James Edwards (SINUS) | Industry innovation: </a:t>
            </a:r>
            <a:r>
              <a:rPr lang="en-GB" dirty="0" err="1"/>
              <a:t>Magr</a:t>
            </a:r>
            <a:r>
              <a:rPr lang="en-GB" dirty="0"/>
              <a:t>. </a:t>
            </a:r>
            <a:r>
              <a:rPr lang="en-GB" dirty="0" err="1"/>
              <a:t>Tomáš</a:t>
            </a:r>
            <a:r>
              <a:rPr lang="en-GB" dirty="0"/>
              <a:t> </a:t>
            </a:r>
            <a:r>
              <a:rPr lang="en-GB" dirty="0" err="1"/>
              <a:t>Mikš</a:t>
            </a:r>
            <a:r>
              <a:rPr lang="en-GB" dirty="0"/>
              <a:t> (SOZA)</a:t>
            </a:r>
          </a:p>
        </p:txBody>
      </p:sp>
    </p:spTree>
    <p:extLst>
      <p:ext uri="{BB962C8B-B14F-4D97-AF65-F5344CB8AC3E}">
        <p14:creationId xmlns:p14="http://schemas.microsoft.com/office/powerpoint/2010/main" val="3718967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400" dirty="0">
                <a:latin typeface="Roboto" panose="02000000000000000000" pitchFamily="2" charset="0"/>
                <a:ea typeface="Roboto" panose="02000000000000000000" pitchFamily="2" charset="0"/>
              </a:rPr>
              <a:t>Triple Transition for Music Industry</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10</a:t>
            </a:fld>
            <a:endParaRPr lang="en-GB" noProof="0"/>
          </a:p>
        </p:txBody>
      </p:sp>
      <p:pic>
        <p:nvPicPr>
          <p:cNvPr id="8" name="Picture 7">
            <a:extLst>
              <a:ext uri="{FF2B5EF4-FFF2-40B4-BE49-F238E27FC236}">
                <a16:creationId xmlns:a16="http://schemas.microsoft.com/office/drawing/2014/main" id="{306013B5-B016-9C8E-0B85-859E32497FF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84004" y="2853250"/>
            <a:ext cx="9794928" cy="3640448"/>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F5E49EA-405B-313A-513D-7C6431A86EFB}"/>
              </a:ext>
            </a:extLst>
          </p:cNvPr>
          <p:cNvSpPr txBox="1"/>
          <p:nvPr/>
        </p:nvSpPr>
        <p:spPr>
          <a:xfrm>
            <a:off x="1154185" y="1361150"/>
            <a:ext cx="9724747" cy="203132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triple transition</a:t>
            </a:r>
            <a:r>
              <a:rPr lang="hu-HU" dirty="0">
                <a:latin typeface="Arial" panose="020B0604020202020204" pitchFamily="34" charset="0"/>
                <a:cs typeface="Arial" panose="020B0604020202020204" pitchFamily="34" charset="0"/>
              </a:rPr>
              <a:t> policies provide large public funding (EU budget </a:t>
            </a:r>
            <a:r>
              <a:rPr lang="en-GB" dirty="0">
                <a:latin typeface="Arial" panose="020B0604020202020204" pitchFamily="34" charset="0"/>
                <a:cs typeface="Arial" panose="020B0604020202020204" pitchFamily="34" charset="0"/>
              </a:rPr>
              <a:t>+ RFF) and redirected private funding for structural reforms necessary to make economic activities more sustainable and resilient.</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 The music industry with its relatively low environmental negative impact and potentially high positive social impact can benefit above-average from this new economic policy if it can provide evidence on how it creates value and uses natural and social resources. </a:t>
            </a:r>
          </a:p>
          <a:p>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389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hu-HU" sz="4800" dirty="0">
                <a:latin typeface="Roboto" panose="02000000000000000000" pitchFamily="2" charset="0"/>
                <a:ea typeface="Roboto" panose="02000000000000000000" pitchFamily="2" charset="0"/>
              </a:rPr>
              <a:t>Slovak </a:t>
            </a:r>
            <a:r>
              <a:rPr lang="en-GB" sz="4800" dirty="0">
                <a:latin typeface="Roboto" panose="02000000000000000000" pitchFamily="2" charset="0"/>
                <a:ea typeface="Roboto" panose="02000000000000000000" pitchFamily="2" charset="0"/>
              </a:rPr>
              <a:t>P</a:t>
            </a:r>
            <a:r>
              <a:rPr lang="hu-HU" sz="4800" dirty="0">
                <a:latin typeface="Roboto" panose="02000000000000000000" pitchFamily="2" charset="0"/>
                <a:ea typeface="Roboto" panose="02000000000000000000" pitchFamily="2" charset="0"/>
              </a:rPr>
              <a:t>olicy </a:t>
            </a:r>
            <a:r>
              <a:rPr lang="en-GB" sz="4800" dirty="0">
                <a:latin typeface="Roboto" panose="02000000000000000000" pitchFamily="2" charset="0"/>
                <a:ea typeface="Roboto" panose="02000000000000000000" pitchFamily="2" charset="0"/>
              </a:rPr>
              <a:t>A</a:t>
            </a:r>
            <a:r>
              <a:rPr lang="hu-HU" sz="4800" dirty="0">
                <a:latin typeface="Roboto" panose="02000000000000000000" pitchFamily="2" charset="0"/>
                <a:ea typeface="Roboto" panose="02000000000000000000" pitchFamily="2" charset="0"/>
              </a:rPr>
              <a:t>genda</a:t>
            </a:r>
            <a:endParaRPr lang="en-GB" sz="4800" dirty="0">
              <a:latin typeface="Roboto" panose="02000000000000000000" pitchFamily="2" charset="0"/>
              <a:ea typeface="Roboto" panose="02000000000000000000" pitchFamily="2" charset="0"/>
            </a:endParaRPr>
          </a:p>
        </p:txBody>
      </p:sp>
      <p:sp>
        <p:nvSpPr>
          <p:cNvPr id="3" name="Textplatzhalter 2">
            <a:extLst>
              <a:ext uri="{FF2B5EF4-FFF2-40B4-BE49-F238E27FC236}">
                <a16:creationId xmlns:a16="http://schemas.microsoft.com/office/drawing/2014/main" id="{C17D800F-ED05-452A-8FAC-9186450C0516}"/>
              </a:ext>
            </a:extLst>
          </p:cNvPr>
          <p:cNvSpPr>
            <a:spLocks noGrp="1"/>
          </p:cNvSpPr>
          <p:nvPr>
            <p:ph type="body" sz="quarter" idx="13"/>
          </p:nvPr>
        </p:nvSpPr>
        <p:spPr>
          <a:xfrm>
            <a:off x="424244" y="1155838"/>
            <a:ext cx="11569687" cy="227777"/>
          </a:xfrm>
        </p:spPr>
        <p:txBody>
          <a:bodyPr/>
          <a:lstStyle/>
          <a:p>
            <a:endParaRPr lang="en-GB" dirty="0"/>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11</a:t>
            </a:fld>
            <a:endParaRPr lang="en-GB" noProof="0"/>
          </a:p>
        </p:txBody>
      </p:sp>
      <p:grpSp>
        <p:nvGrpSpPr>
          <p:cNvPr id="16" name="Group 15">
            <a:extLst>
              <a:ext uri="{FF2B5EF4-FFF2-40B4-BE49-F238E27FC236}">
                <a16:creationId xmlns:a16="http://schemas.microsoft.com/office/drawing/2014/main" id="{28F9BC86-49D3-0A28-D0FD-3FF63DDAFBA6}"/>
              </a:ext>
            </a:extLst>
          </p:cNvPr>
          <p:cNvGrpSpPr/>
          <p:nvPr/>
        </p:nvGrpSpPr>
        <p:grpSpPr>
          <a:xfrm>
            <a:off x="1274232" y="1592931"/>
            <a:ext cx="9643537" cy="4320000"/>
            <a:chOff x="1440357" y="1592931"/>
            <a:chExt cx="9643537" cy="4320000"/>
          </a:xfrm>
        </p:grpSpPr>
        <p:pic>
          <p:nvPicPr>
            <p:cNvPr id="7" name="Picture 6" descr="A screenshot of a phone&#10;&#10;Description automatically generated">
              <a:extLst>
                <a:ext uri="{FF2B5EF4-FFF2-40B4-BE49-F238E27FC236}">
                  <a16:creationId xmlns:a16="http://schemas.microsoft.com/office/drawing/2014/main" id="{F5AF9518-2161-FFE7-7B30-B46952BE71F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40357" y="1592931"/>
              <a:ext cx="2880482" cy="4320000"/>
            </a:xfrm>
            <a:prstGeom prst="rect">
              <a:avLst/>
            </a:prstGeom>
            <a:effectLst>
              <a:outerShdw blurRad="50800" dist="38100" dir="2700000" algn="tl" rotWithShape="0">
                <a:prstClr val="black">
                  <a:alpha val="40000"/>
                </a:prstClr>
              </a:outerShdw>
            </a:effectLst>
          </p:spPr>
        </p:pic>
        <p:pic>
          <p:nvPicPr>
            <p:cNvPr id="10" name="Picture 9" descr="A screen shot of a screen&#10;&#10;Description automatically generated">
              <a:extLst>
                <a:ext uri="{FF2B5EF4-FFF2-40B4-BE49-F238E27FC236}">
                  <a16:creationId xmlns:a16="http://schemas.microsoft.com/office/drawing/2014/main" id="{55DE1747-96C5-D5A9-8984-5FBED60E635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22348" y="1592931"/>
              <a:ext cx="2880449" cy="4320000"/>
            </a:xfrm>
            <a:prstGeom prst="rect">
              <a:avLst/>
            </a:prstGeom>
            <a:effectLst>
              <a:outerShdw blurRad="50800" dist="38100" dir="2700000" algn="tl" rotWithShape="0">
                <a:prstClr val="black">
                  <a:alpha val="40000"/>
                </a:prstClr>
              </a:outerShdw>
            </a:effectLst>
          </p:spPr>
        </p:pic>
        <p:pic>
          <p:nvPicPr>
            <p:cNvPr id="15" name="Picture 14" descr="A close-up of a document&#10;&#10;Description automatically generated">
              <a:extLst>
                <a:ext uri="{FF2B5EF4-FFF2-40B4-BE49-F238E27FC236}">
                  <a16:creationId xmlns:a16="http://schemas.microsoft.com/office/drawing/2014/main" id="{037B610C-FC05-5122-844E-E98167EFB5B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04306" y="1592931"/>
              <a:ext cx="2879588" cy="43200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189947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Open Policy Analysis</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12</a:t>
            </a:fld>
            <a:endParaRPr lang="en-GB" noProof="0"/>
          </a:p>
        </p:txBody>
      </p:sp>
      <p:pic>
        <p:nvPicPr>
          <p:cNvPr id="6" name="Picture 5" descr="A screenshot of a computer&#10;&#10;Description automatically generated">
            <a:extLst>
              <a:ext uri="{FF2B5EF4-FFF2-40B4-BE49-F238E27FC236}">
                <a16:creationId xmlns:a16="http://schemas.microsoft.com/office/drawing/2014/main" id="{3AF058FB-953F-3F35-CCBE-DAC7C588901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0322" y="1250659"/>
            <a:ext cx="9268072" cy="5560843"/>
          </a:xfrm>
          <a:prstGeom prst="rect">
            <a:avLst/>
          </a:prstGeom>
        </p:spPr>
      </p:pic>
      <p:grpSp>
        <p:nvGrpSpPr>
          <p:cNvPr id="11" name="Group 10">
            <a:extLst>
              <a:ext uri="{FF2B5EF4-FFF2-40B4-BE49-F238E27FC236}">
                <a16:creationId xmlns:a16="http://schemas.microsoft.com/office/drawing/2014/main" id="{649CF817-A3A6-2185-28BD-22DA836AB44F}"/>
              </a:ext>
            </a:extLst>
          </p:cNvPr>
          <p:cNvGrpSpPr/>
          <p:nvPr/>
        </p:nvGrpSpPr>
        <p:grpSpPr>
          <a:xfrm>
            <a:off x="2107769" y="5253925"/>
            <a:ext cx="3496589" cy="976394"/>
            <a:chOff x="2107769" y="5253925"/>
            <a:chExt cx="3496589" cy="976394"/>
          </a:xfrm>
        </p:grpSpPr>
        <p:sp>
          <p:nvSpPr>
            <p:cNvPr id="8" name="Rectangle: Single Corner Snipped 7">
              <a:extLst>
                <a:ext uri="{FF2B5EF4-FFF2-40B4-BE49-F238E27FC236}">
                  <a16:creationId xmlns:a16="http://schemas.microsoft.com/office/drawing/2014/main" id="{48FCF1ED-32E8-8781-88E1-C3DF12123C01}"/>
                </a:ext>
              </a:extLst>
            </p:cNvPr>
            <p:cNvSpPr/>
            <p:nvPr/>
          </p:nvSpPr>
          <p:spPr>
            <a:xfrm>
              <a:off x="2107769" y="5253925"/>
              <a:ext cx="3496589" cy="976394"/>
            </a:xfrm>
            <a:prstGeom prst="snip1Rect">
              <a:avLst/>
            </a:prstGeom>
            <a:noFill/>
            <a:ln w="38100">
              <a:solidFill>
                <a:srgbClr val="003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1126665-8060-0313-3B78-FC02466811E2}"/>
                </a:ext>
              </a:extLst>
            </p:cNvPr>
            <p:cNvSpPr/>
            <p:nvPr/>
          </p:nvSpPr>
          <p:spPr>
            <a:xfrm>
              <a:off x="2220992" y="5401159"/>
              <a:ext cx="3270142" cy="6819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0348A"/>
                  </a:solidFill>
                </a:rPr>
                <a:t>Website view with HTML, EPUB, PDF, (DOCX) versions </a:t>
              </a:r>
            </a:p>
            <a:p>
              <a:pPr algn="ctr"/>
              <a:r>
                <a:rPr lang="en-GB" sz="1200" dirty="0">
                  <a:solidFill>
                    <a:srgbClr val="00348A"/>
                  </a:solidFill>
                  <a:hlinkClick r:id="rId3"/>
                </a:rPr>
                <a:t>https://music.dataobservatory.eu/documents/open_music_europe/economy/report/report_music_europe_data_collection.html</a:t>
              </a:r>
              <a:endParaRPr lang="en-GB" dirty="0">
                <a:solidFill>
                  <a:srgbClr val="00348A"/>
                </a:solidFill>
              </a:endParaRPr>
            </a:p>
          </p:txBody>
        </p:sp>
      </p:grpSp>
      <p:grpSp>
        <p:nvGrpSpPr>
          <p:cNvPr id="15" name="Group 14">
            <a:extLst>
              <a:ext uri="{FF2B5EF4-FFF2-40B4-BE49-F238E27FC236}">
                <a16:creationId xmlns:a16="http://schemas.microsoft.com/office/drawing/2014/main" id="{8DC450E5-8F50-66EE-7803-96231AFC61B1}"/>
              </a:ext>
            </a:extLst>
          </p:cNvPr>
          <p:cNvGrpSpPr/>
          <p:nvPr/>
        </p:nvGrpSpPr>
        <p:grpSpPr>
          <a:xfrm>
            <a:off x="8497343" y="1289360"/>
            <a:ext cx="3496589" cy="1469337"/>
            <a:chOff x="7928357" y="1516251"/>
            <a:chExt cx="3496589" cy="976394"/>
          </a:xfrm>
        </p:grpSpPr>
        <p:sp>
          <p:nvSpPr>
            <p:cNvPr id="13" name="Rectangle: Single Corner Snipped 12">
              <a:extLst>
                <a:ext uri="{FF2B5EF4-FFF2-40B4-BE49-F238E27FC236}">
                  <a16:creationId xmlns:a16="http://schemas.microsoft.com/office/drawing/2014/main" id="{42F1B17F-24B9-83D1-3D65-BA0DE9D16124}"/>
                </a:ext>
              </a:extLst>
            </p:cNvPr>
            <p:cNvSpPr/>
            <p:nvPr/>
          </p:nvSpPr>
          <p:spPr>
            <a:xfrm rot="10800000">
              <a:off x="7928357" y="1516251"/>
              <a:ext cx="3496589" cy="976394"/>
            </a:xfrm>
            <a:prstGeom prst="snip1Rect">
              <a:avLst/>
            </a:prstGeom>
            <a:noFill/>
            <a:ln w="38100">
              <a:solidFill>
                <a:srgbClr val="003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09AEB7-2BBF-6839-2120-F39CBE81972C}"/>
                </a:ext>
              </a:extLst>
            </p:cNvPr>
            <p:cNvSpPr/>
            <p:nvPr/>
          </p:nvSpPr>
          <p:spPr>
            <a:xfrm>
              <a:off x="8041580" y="1663485"/>
              <a:ext cx="3270142" cy="6819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00348A"/>
                  </a:solidFill>
                </a:rPr>
                <a:t>Open repository with all open materials, source code, links.</a:t>
              </a:r>
              <a:br>
                <a:rPr lang="en-GB" dirty="0">
                  <a:solidFill>
                    <a:srgbClr val="00348A"/>
                  </a:solidFill>
                </a:rPr>
              </a:br>
              <a:r>
                <a:rPr lang="en-GB" sz="1400" dirty="0">
                  <a:solidFill>
                    <a:srgbClr val="00348A"/>
                  </a:solidFill>
                  <a:hlinkClick r:id="rId4"/>
                </a:rPr>
                <a:t>https://github.com/dataobservatory-eu/report-european-music-economy</a:t>
              </a:r>
              <a:endParaRPr lang="en-GB" dirty="0">
                <a:solidFill>
                  <a:srgbClr val="00348A"/>
                </a:solidFill>
              </a:endParaRPr>
            </a:p>
          </p:txBody>
        </p:sp>
      </p:grpSp>
      <p:cxnSp>
        <p:nvCxnSpPr>
          <p:cNvPr id="17" name="Straight Arrow Connector 16">
            <a:extLst>
              <a:ext uri="{FF2B5EF4-FFF2-40B4-BE49-F238E27FC236}">
                <a16:creationId xmlns:a16="http://schemas.microsoft.com/office/drawing/2014/main" id="{E25597FE-F05E-9E45-40D4-91395A5610F6}"/>
              </a:ext>
            </a:extLst>
          </p:cNvPr>
          <p:cNvCxnSpPr>
            <a:cxnSpLocks/>
          </p:cNvCxnSpPr>
          <p:nvPr/>
        </p:nvCxnSpPr>
        <p:spPr>
          <a:xfrm flipH="1">
            <a:off x="6343542" y="2185261"/>
            <a:ext cx="2180526" cy="381232"/>
          </a:xfrm>
          <a:prstGeom prst="straightConnector1">
            <a:avLst/>
          </a:prstGeom>
          <a:ln>
            <a:solidFill>
              <a:srgbClr val="00348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4067EE-230E-B76A-F484-C94AE481C006}"/>
              </a:ext>
            </a:extLst>
          </p:cNvPr>
          <p:cNvCxnSpPr/>
          <p:nvPr/>
        </p:nvCxnSpPr>
        <p:spPr>
          <a:xfrm flipV="1">
            <a:off x="5569490" y="3907044"/>
            <a:ext cx="1323384" cy="1370079"/>
          </a:xfrm>
          <a:prstGeom prst="straightConnector1">
            <a:avLst/>
          </a:prstGeom>
          <a:ln>
            <a:solidFill>
              <a:srgbClr val="00348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827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Open Policy Analysis</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13</a:t>
            </a:fld>
            <a:endParaRPr lang="en-GB" noProof="0"/>
          </a:p>
        </p:txBody>
      </p:sp>
      <p:pic>
        <p:nvPicPr>
          <p:cNvPr id="7" name="Picture 6" descr="A screenshot of a computer&#10;&#10;Description automatically generated">
            <a:extLst>
              <a:ext uri="{FF2B5EF4-FFF2-40B4-BE49-F238E27FC236}">
                <a16:creationId xmlns:a16="http://schemas.microsoft.com/office/drawing/2014/main" id="{1FB2D6B4-7B7E-1D8C-8D23-463FD245C4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980" y="1201686"/>
            <a:ext cx="8053953" cy="3615570"/>
          </a:xfrm>
          <a:prstGeom prst="rect">
            <a:avLst/>
          </a:prstGeom>
        </p:spPr>
      </p:pic>
      <p:sp>
        <p:nvSpPr>
          <p:cNvPr id="8" name="TextBox 7">
            <a:extLst>
              <a:ext uri="{FF2B5EF4-FFF2-40B4-BE49-F238E27FC236}">
                <a16:creationId xmlns:a16="http://schemas.microsoft.com/office/drawing/2014/main" id="{95BF4273-42BF-95D9-5858-BB503C624710}"/>
              </a:ext>
            </a:extLst>
          </p:cNvPr>
          <p:cNvSpPr txBox="1"/>
          <p:nvPr/>
        </p:nvSpPr>
        <p:spPr>
          <a:xfrm>
            <a:off x="8820915" y="1201686"/>
            <a:ext cx="3371085" cy="5016758"/>
          </a:xfrm>
          <a:prstGeom prst="rect">
            <a:avLst/>
          </a:prstGeom>
          <a:noFill/>
        </p:spPr>
        <p:txBody>
          <a:bodyPr wrap="square" rtlCol="0">
            <a:spAutoFit/>
          </a:bodyPr>
          <a:lstStyle/>
          <a:p>
            <a:pPr marL="285750" indent="-285750">
              <a:buFont typeface="Arial" panose="020B0604020202020204" pitchFamily="34" charset="0"/>
              <a:buChar char="•"/>
            </a:pPr>
            <a:r>
              <a:rPr lang="en-GB" sz="2000" b="1" dirty="0">
                <a:solidFill>
                  <a:srgbClr val="00348A"/>
                </a:solidFill>
                <a:latin typeface="Arial" panose="020B0604020202020204" pitchFamily="34" charset="0"/>
                <a:cs typeface="Arial" panose="020B0604020202020204" pitchFamily="34" charset="0"/>
              </a:rPr>
              <a:t>R</a:t>
            </a:r>
            <a:r>
              <a:rPr lang="en-GB" sz="2000" b="1" dirty="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is the computational language of statistics</a:t>
            </a:r>
          </a:p>
          <a:p>
            <a:pPr marL="285750" indent="-285750">
              <a:buFont typeface="Arial" panose="020B0604020202020204" pitchFamily="34" charset="0"/>
              <a:buChar char="•"/>
            </a:pPr>
            <a:r>
              <a:rPr lang="en-GB" sz="2000" b="1" dirty="0" err="1">
                <a:solidFill>
                  <a:srgbClr val="00348A"/>
                </a:solidFill>
                <a:latin typeface="Arial" panose="020B0604020202020204" pitchFamily="34" charset="0"/>
                <a:cs typeface="Arial" panose="020B0604020202020204" pitchFamily="34" charset="0"/>
              </a:rPr>
              <a:t>ROpenSci</a:t>
            </a:r>
            <a:r>
              <a:rPr lang="en-GB" sz="2000" b="1" dirty="0">
                <a:solidFill>
                  <a:srgbClr val="00348A"/>
                </a:solidFill>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and </a:t>
            </a:r>
            <a:r>
              <a:rPr lang="en-GB" sz="2000" b="1" dirty="0" err="1">
                <a:solidFill>
                  <a:srgbClr val="00348A"/>
                </a:solidFill>
                <a:latin typeface="Arial" panose="020B0604020202020204" pitchFamily="34" charset="0"/>
                <a:cs typeface="Arial" panose="020B0604020202020204" pitchFamily="34" charset="0"/>
              </a:rPr>
              <a:t>rOpenGov</a:t>
            </a:r>
            <a:r>
              <a:rPr lang="en-GB" sz="2000" dirty="0">
                <a:latin typeface="Arial" panose="020B0604020202020204" pitchFamily="34" charset="0"/>
                <a:cs typeface="Arial" panose="020B0604020202020204" pitchFamily="34" charset="0"/>
              </a:rPr>
              <a:t> to transform science and policy analysis with reproducible research</a:t>
            </a:r>
          </a:p>
          <a:p>
            <a:pPr marL="285750" indent="-285750">
              <a:buFont typeface="Arial" panose="020B0604020202020204" pitchFamily="34" charset="0"/>
              <a:buChar char="•"/>
            </a:pPr>
            <a:r>
              <a:rPr lang="en-GB" sz="2000" b="1" dirty="0" err="1">
                <a:solidFill>
                  <a:srgbClr val="00348A"/>
                </a:solidFill>
                <a:latin typeface="Arial" panose="020B0604020202020204" pitchFamily="34" charset="0"/>
                <a:cs typeface="Arial" panose="020B0604020202020204" pitchFamily="34" charset="0"/>
              </a:rPr>
              <a:t>iotables</a:t>
            </a:r>
            <a:r>
              <a:rPr lang="en-GB" sz="2000" dirty="0">
                <a:latin typeface="Arial" panose="020B0604020202020204" pitchFamily="34" charset="0"/>
                <a:cs typeface="Arial" panose="020B0604020202020204" pitchFamily="34" charset="0"/>
              </a:rPr>
              <a:t> for economic/environmental analysis of SNA and satellite accounts</a:t>
            </a:r>
          </a:p>
          <a:p>
            <a:pPr marL="285750" indent="-285750">
              <a:buFont typeface="Arial" panose="020B0604020202020204" pitchFamily="34" charset="0"/>
              <a:buChar char="•"/>
            </a:pPr>
            <a:r>
              <a:rPr lang="en-GB" sz="2000" b="1" dirty="0">
                <a:solidFill>
                  <a:srgbClr val="00348A"/>
                </a:solidFill>
                <a:latin typeface="Arial" panose="020B0604020202020204" pitchFamily="34" charset="0"/>
                <a:cs typeface="Arial" panose="020B0604020202020204" pitchFamily="34" charset="0"/>
              </a:rPr>
              <a:t>regions</a:t>
            </a:r>
            <a:r>
              <a:rPr lang="en-GB" sz="2000" dirty="0">
                <a:latin typeface="Arial" panose="020B0604020202020204" pitchFamily="34" charset="0"/>
                <a:cs typeface="Arial" panose="020B0604020202020204" pitchFamily="34" charset="0"/>
              </a:rPr>
              <a:t> for creating regional statistics</a:t>
            </a:r>
          </a:p>
          <a:p>
            <a:pPr marL="285750" indent="-285750">
              <a:buFont typeface="Arial" panose="020B0604020202020204" pitchFamily="34" charset="0"/>
              <a:buChar char="•"/>
            </a:pPr>
            <a:r>
              <a:rPr lang="en-GB" sz="2000" b="1" dirty="0" err="1">
                <a:solidFill>
                  <a:srgbClr val="00348A"/>
                </a:solidFill>
                <a:latin typeface="Arial" panose="020B0604020202020204" pitchFamily="34" charset="0"/>
                <a:cs typeface="Arial" panose="020B0604020202020204" pitchFamily="34" charset="0"/>
              </a:rPr>
              <a:t>retroharmonize</a:t>
            </a:r>
            <a:r>
              <a:rPr lang="en-GB" sz="2000" dirty="0">
                <a:latin typeface="Arial" panose="020B0604020202020204" pitchFamily="34" charset="0"/>
                <a:cs typeface="Arial" panose="020B0604020202020204" pitchFamily="34" charset="0"/>
              </a:rPr>
              <a:t> for retrospective survey harmonisation</a:t>
            </a:r>
          </a:p>
        </p:txBody>
      </p:sp>
      <p:sp>
        <p:nvSpPr>
          <p:cNvPr id="9" name="TextBox 8">
            <a:extLst>
              <a:ext uri="{FF2B5EF4-FFF2-40B4-BE49-F238E27FC236}">
                <a16:creationId xmlns:a16="http://schemas.microsoft.com/office/drawing/2014/main" id="{74591BE8-27B1-E49B-BDF9-8BA50DB2B8B0}"/>
              </a:ext>
            </a:extLst>
          </p:cNvPr>
          <p:cNvSpPr txBox="1"/>
          <p:nvPr/>
        </p:nvSpPr>
        <p:spPr>
          <a:xfrm>
            <a:off x="413912" y="4950565"/>
            <a:ext cx="7826021" cy="1323439"/>
          </a:xfrm>
          <a:prstGeom prst="rect">
            <a:avLst/>
          </a:prstGeom>
          <a:noFill/>
        </p:spPr>
        <p:txBody>
          <a:bodyPr wrap="square" rtlCol="0">
            <a:spAutoFit/>
          </a:bodyPr>
          <a:lstStyle/>
          <a:p>
            <a:r>
              <a:rPr lang="en-GB" sz="2000" dirty="0">
                <a:latin typeface="Arial" panose="020B0604020202020204" pitchFamily="34" charset="0"/>
                <a:cs typeface="Arial" panose="020B0604020202020204" pitchFamily="34" charset="0"/>
              </a:rPr>
              <a:t>Our analysis is open. Our data is open.  Open calculations are open. Our software code is open. We encourage review, suggestions, corrections in each step. </a:t>
            </a:r>
            <a:r>
              <a:rPr lang="en-GB" sz="2000" b="1" dirty="0">
                <a:solidFill>
                  <a:srgbClr val="00348A"/>
                </a:solidFill>
                <a:latin typeface="Arial" panose="020B0604020202020204" pitchFamily="34" charset="0"/>
                <a:cs typeface="Arial" panose="020B0604020202020204" pitchFamily="34" charset="0"/>
              </a:rPr>
              <a:t>Aim: Music Industry Satellite Accounts</a:t>
            </a:r>
            <a:r>
              <a:rPr lang="en-GB"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7047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business diagram&#10;&#10;Description automatically generated">
            <a:extLst>
              <a:ext uri="{FF2B5EF4-FFF2-40B4-BE49-F238E27FC236}">
                <a16:creationId xmlns:a16="http://schemas.microsoft.com/office/drawing/2014/main" id="{B7663BE6-ABC0-8CF7-7BA9-5AE190EBE7F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89373" y="3753282"/>
            <a:ext cx="6016128" cy="3011214"/>
          </a:xfrm>
          <a:prstGeom prst="rect">
            <a:avLst/>
          </a:prstGeom>
        </p:spPr>
      </p:pic>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Open Data Infrastructure</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14</a:t>
            </a:fld>
            <a:endParaRPr lang="en-GB" noProof="0"/>
          </a:p>
        </p:txBody>
      </p:sp>
      <p:sp>
        <p:nvSpPr>
          <p:cNvPr id="10" name="TextBox 9">
            <a:extLst>
              <a:ext uri="{FF2B5EF4-FFF2-40B4-BE49-F238E27FC236}">
                <a16:creationId xmlns:a16="http://schemas.microsoft.com/office/drawing/2014/main" id="{02ECBCB5-B33F-D698-0F0D-D52F23A26D6A}"/>
              </a:ext>
            </a:extLst>
          </p:cNvPr>
          <p:cNvSpPr txBox="1"/>
          <p:nvPr/>
        </p:nvSpPr>
        <p:spPr>
          <a:xfrm>
            <a:off x="255318" y="1069380"/>
            <a:ext cx="3864224" cy="5878532"/>
          </a:xfrm>
          <a:prstGeom prst="rect">
            <a:avLst/>
          </a:prstGeom>
          <a:noFill/>
        </p:spPr>
        <p:txBody>
          <a:bodyPr wrap="square" rtlCol="0">
            <a:spAutoFit/>
          </a:bodyPr>
          <a:lstStyle/>
          <a:p>
            <a:r>
              <a:rPr lang="en-GB" sz="1800" dirty="0">
                <a:effectLst/>
                <a:latin typeface="Arial" panose="020B0604020202020204" pitchFamily="34" charset="0"/>
                <a:ea typeface="Calibri" panose="020F0502020204030204" pitchFamily="34" charset="0"/>
                <a:cs typeface="Arial" panose="020B0604020202020204" pitchFamily="34" charset="0"/>
              </a:rPr>
              <a:t>A </a:t>
            </a:r>
            <a:r>
              <a:rPr lang="en-GB" sz="1800" b="1" dirty="0">
                <a:solidFill>
                  <a:srgbClr val="00348A"/>
                </a:solidFill>
                <a:effectLst/>
                <a:latin typeface="Arial" panose="020B0604020202020204" pitchFamily="34" charset="0"/>
                <a:ea typeface="Calibri" panose="020F0502020204030204" pitchFamily="34" charset="0"/>
                <a:cs typeface="Arial" panose="020B0604020202020204" pitchFamily="34" charset="0"/>
              </a:rPr>
              <a:t>register</a:t>
            </a:r>
            <a:r>
              <a:rPr lang="en-GB" sz="1800" dirty="0">
                <a:effectLst/>
                <a:latin typeface="Arial" panose="020B0604020202020204" pitchFamily="34" charset="0"/>
                <a:ea typeface="Calibri" panose="020F0502020204030204" pitchFamily="34" charset="0"/>
                <a:cs typeface="Arial" panose="020B0604020202020204" pitchFamily="34" charset="0"/>
              </a:rPr>
              <a:t> is a complete list of the objects in a specific group of objects (music works, </a:t>
            </a:r>
            <a:r>
              <a:rPr lang="en-GB" dirty="0">
                <a:latin typeface="Arial" panose="020B0604020202020204" pitchFamily="34" charset="0"/>
                <a:ea typeface="Calibri" panose="020F0502020204030204" pitchFamily="34" charset="0"/>
                <a:cs typeface="Arial" panose="020B0604020202020204" pitchFamily="34" charset="0"/>
              </a:rPr>
              <a:t>sound recordings) </a:t>
            </a:r>
            <a:r>
              <a:rPr lang="en-GB" sz="1800" dirty="0">
                <a:effectLst/>
                <a:latin typeface="Arial" panose="020B0604020202020204" pitchFamily="34" charset="0"/>
                <a:ea typeface="Calibri" panose="020F0502020204030204" pitchFamily="34" charset="0"/>
                <a:cs typeface="Arial" panose="020B0604020202020204" pitchFamily="34" charset="0"/>
              </a:rPr>
              <a:t>or population (musicians, music professionals, record labels, music publishers.)</a:t>
            </a:r>
          </a:p>
          <a:p>
            <a:endParaRPr lang="en-GB" sz="800" dirty="0">
              <a:latin typeface="Arial" panose="020B0604020202020204" pitchFamily="34" charset="0"/>
              <a:ea typeface="Calibri" panose="020F0502020204030204" pitchFamily="34" charset="0"/>
              <a:cs typeface="Arial" panose="020B0604020202020204" pitchFamily="34" charset="0"/>
            </a:endParaRPr>
          </a:p>
          <a:p>
            <a:r>
              <a:rPr lang="en-GB" dirty="0">
                <a:latin typeface="Arial" panose="020B0604020202020204" pitchFamily="34" charset="0"/>
                <a:ea typeface="Calibri" panose="020F0502020204030204" pitchFamily="34" charset="0"/>
                <a:cs typeface="Arial" panose="020B0604020202020204" pitchFamily="34" charset="0"/>
              </a:rPr>
              <a:t>An </a:t>
            </a:r>
            <a:r>
              <a:rPr lang="en-GB" b="1" dirty="0">
                <a:solidFill>
                  <a:srgbClr val="00348A"/>
                </a:solidFill>
                <a:latin typeface="Arial" panose="020B0604020202020204" pitchFamily="34" charset="0"/>
                <a:ea typeface="Calibri" panose="020F0502020204030204" pitchFamily="34" charset="0"/>
                <a:cs typeface="Arial" panose="020B0604020202020204" pitchFamily="34" charset="0"/>
              </a:rPr>
              <a:t>administrative register</a:t>
            </a:r>
            <a:r>
              <a:rPr lang="en-GB" dirty="0">
                <a:latin typeface="Arial" panose="020B0604020202020204" pitchFamily="34" charset="0"/>
                <a:ea typeface="Calibri" panose="020F0502020204030204" pitchFamily="34" charset="0"/>
                <a:cs typeface="Arial" panose="020B0604020202020204" pitchFamily="34" charset="0"/>
              </a:rPr>
              <a:t>, such as the registers of SOZA and </a:t>
            </a:r>
            <a:r>
              <a:rPr lang="en-GB" dirty="0" err="1">
                <a:latin typeface="Arial" panose="020B0604020202020204" pitchFamily="34" charset="0"/>
                <a:ea typeface="Calibri" panose="020F0502020204030204" pitchFamily="34" charset="0"/>
                <a:cs typeface="Arial" panose="020B0604020202020204" pitchFamily="34" charset="0"/>
              </a:rPr>
              <a:t>Hudonbe</a:t>
            </a:r>
            <a:r>
              <a:rPr lang="en-GB" dirty="0">
                <a:latin typeface="Arial" panose="020B0604020202020204" pitchFamily="34" charset="0"/>
                <a:ea typeface="Calibri" panose="020F0502020204030204" pitchFamily="34" charset="0"/>
                <a:cs typeface="Arial" panose="020B0604020202020204" pitchFamily="34" charset="0"/>
              </a:rPr>
              <a:t> centrum are registers which were </a:t>
            </a:r>
            <a:r>
              <a:rPr lang="en-GB" b="1" dirty="0">
                <a:solidFill>
                  <a:srgbClr val="00348A"/>
                </a:solidFill>
                <a:latin typeface="Arial" panose="020B0604020202020204" pitchFamily="34" charset="0"/>
                <a:ea typeface="Calibri" panose="020F0502020204030204" pitchFamily="34" charset="0"/>
                <a:cs typeface="Arial" panose="020B0604020202020204" pitchFamily="34" charset="0"/>
              </a:rPr>
              <a:t>not originally</a:t>
            </a:r>
            <a:r>
              <a:rPr lang="en-GB" dirty="0">
                <a:latin typeface="Arial" panose="020B0604020202020204" pitchFamily="34" charset="0"/>
                <a:ea typeface="Calibri" panose="020F0502020204030204" pitchFamily="34" charset="0"/>
                <a:cs typeface="Arial" panose="020B0604020202020204" pitchFamily="34" charset="0"/>
              </a:rPr>
              <a:t> created with a primary </a:t>
            </a:r>
            <a:r>
              <a:rPr lang="en-GB" b="1" dirty="0">
                <a:solidFill>
                  <a:srgbClr val="00348A"/>
                </a:solidFill>
                <a:latin typeface="Arial" panose="020B0604020202020204" pitchFamily="34" charset="0"/>
                <a:ea typeface="Calibri" panose="020F0502020204030204" pitchFamily="34" charset="0"/>
                <a:cs typeface="Arial" panose="020B0604020202020204" pitchFamily="34" charset="0"/>
              </a:rPr>
              <a:t>statistical</a:t>
            </a:r>
            <a:r>
              <a:rPr lang="en-GB" dirty="0">
                <a:latin typeface="Arial" panose="020B0604020202020204" pitchFamily="34" charset="0"/>
                <a:ea typeface="Calibri" panose="020F0502020204030204" pitchFamily="34" charset="0"/>
                <a:cs typeface="Arial" panose="020B0604020202020204" pitchFamily="34" charset="0"/>
              </a:rPr>
              <a:t> purpose by a statistical authority.</a:t>
            </a:r>
          </a:p>
          <a:p>
            <a:endParaRPr lang="en-GB" sz="800" dirty="0">
              <a:effectLst/>
              <a:latin typeface="Arial" panose="020B0604020202020204" pitchFamily="34" charset="0"/>
              <a:ea typeface="Calibri" panose="020F0502020204030204" pitchFamily="34" charset="0"/>
              <a:cs typeface="Arial" panose="020B0604020202020204" pitchFamily="34" charset="0"/>
            </a:endParaRPr>
          </a:p>
          <a:p>
            <a:r>
              <a:rPr lang="en-GB" dirty="0">
                <a:latin typeface="Arial" panose="020B0604020202020204" pitchFamily="34" charset="0"/>
                <a:ea typeface="Calibri" panose="020F0502020204030204" pitchFamily="34" charset="0"/>
                <a:cs typeface="Arial" panose="020B0604020202020204" pitchFamily="34" charset="0"/>
              </a:rPr>
              <a:t>The </a:t>
            </a:r>
            <a:r>
              <a:rPr lang="en-GB" b="1" dirty="0">
                <a:solidFill>
                  <a:srgbClr val="00348A"/>
                </a:solidFill>
                <a:latin typeface="Arial" panose="020B0604020202020204" pitchFamily="34" charset="0"/>
                <a:ea typeface="Calibri" panose="020F0502020204030204" pitchFamily="34" charset="0"/>
                <a:cs typeface="Arial" panose="020B0604020202020204" pitchFamily="34" charset="0"/>
              </a:rPr>
              <a:t>register-statistical processing </a:t>
            </a:r>
            <a:r>
              <a:rPr lang="en-GB" dirty="0">
                <a:latin typeface="Arial" panose="020B0604020202020204" pitchFamily="34" charset="0"/>
                <a:ea typeface="Calibri" panose="020F0502020204030204" pitchFamily="34" charset="0"/>
                <a:cs typeface="Arial" panose="020B0604020202020204" pitchFamily="34" charset="0"/>
              </a:rPr>
              <a:t>means turning music registers as administrative sources into statistical registers.</a:t>
            </a:r>
          </a:p>
          <a:p>
            <a:endParaRPr lang="en-GB" sz="800" dirty="0">
              <a:latin typeface="Arial" panose="020B0604020202020204" pitchFamily="34" charset="0"/>
              <a:ea typeface="Calibri" panose="020F0502020204030204" pitchFamily="34" charset="0"/>
              <a:cs typeface="Arial" panose="020B0604020202020204" pitchFamily="34" charset="0"/>
            </a:endParaRPr>
          </a:p>
          <a:p>
            <a:r>
              <a:rPr lang="en-GB" dirty="0">
                <a:solidFill>
                  <a:schemeClr val="bg1"/>
                </a:solidFill>
                <a:highlight>
                  <a:srgbClr val="00348A"/>
                </a:highlight>
                <a:latin typeface="Arial" panose="020B0604020202020204" pitchFamily="34" charset="0"/>
                <a:ea typeface="Calibri" panose="020F0502020204030204" pitchFamily="34" charset="0"/>
                <a:cs typeface="Arial" panose="020B0604020202020204" pitchFamily="34" charset="0"/>
              </a:rPr>
              <a:t>Read more on this URL: </a:t>
            </a:r>
            <a:r>
              <a:rPr lang="en-GB" dirty="0">
                <a:solidFill>
                  <a:schemeClr val="bg1"/>
                </a:solidFill>
                <a:highlight>
                  <a:srgbClr val="00348A"/>
                </a:highligh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here</a:t>
            </a:r>
            <a:r>
              <a:rPr lang="en-GB" dirty="0">
                <a:solidFill>
                  <a:schemeClr val="bg1"/>
                </a:solidFill>
                <a:highlight>
                  <a:srgbClr val="00348A"/>
                </a:highlight>
                <a:latin typeface="Arial" panose="020B0604020202020204" pitchFamily="34" charset="0"/>
                <a:ea typeface="Calibri" panose="020F0502020204030204" pitchFamily="34" charset="0"/>
                <a:cs typeface="Arial" panose="020B0604020202020204" pitchFamily="34" charset="0"/>
              </a:rPr>
              <a:t>.</a:t>
            </a:r>
          </a:p>
          <a:p>
            <a:endParaRPr lang="en-GB" dirty="0">
              <a:solidFill>
                <a:schemeClr val="bg1"/>
              </a:solidFill>
              <a:latin typeface="Arial" panose="020B0604020202020204" pitchFamily="34" charset="0"/>
              <a:ea typeface="Calibri" panose="020F0502020204030204" pitchFamily="34" charset="0"/>
              <a:cs typeface="Arial" panose="020B0604020202020204" pitchFamily="34" charset="0"/>
            </a:endParaRPr>
          </a:p>
          <a:p>
            <a:r>
              <a:rPr lang="en-GB" sz="1800" dirty="0">
                <a:effectLst/>
                <a:latin typeface="Arial" panose="020B0604020202020204" pitchFamily="34" charset="0"/>
                <a:ea typeface="Calibri" panose="020F0502020204030204" pitchFamily="34" charset="0"/>
                <a:cs typeface="Arial" panose="020B0604020202020204" pitchFamily="34" charset="0"/>
              </a:rPr>
              <a:t> </a:t>
            </a:r>
            <a:endParaRPr lang="en-GB" sz="2000" dirty="0">
              <a:latin typeface="Arial" panose="020B0604020202020204" pitchFamily="34" charset="0"/>
              <a:cs typeface="Arial" panose="020B0604020202020204" pitchFamily="34" charset="0"/>
            </a:endParaRPr>
          </a:p>
        </p:txBody>
      </p:sp>
      <p:pic>
        <p:nvPicPr>
          <p:cNvPr id="9" name="Picture 8" descr="A group of tall buildings&#10;&#10;Description automatically generated">
            <a:extLst>
              <a:ext uri="{FF2B5EF4-FFF2-40B4-BE49-F238E27FC236}">
                <a16:creationId xmlns:a16="http://schemas.microsoft.com/office/drawing/2014/main" id="{700A09B6-22CC-FE30-1EBB-53DD323E29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90783" y="1086220"/>
            <a:ext cx="1440000" cy="2159691"/>
          </a:xfrm>
          <a:prstGeom prst="rect">
            <a:avLst/>
          </a:prstGeom>
          <a:effectLst>
            <a:outerShdw blurRad="50800" dist="38100" dir="2700000" algn="tl" rotWithShape="0">
              <a:prstClr val="black">
                <a:alpha val="40000"/>
              </a:prstClr>
            </a:outerShdw>
          </a:effectLst>
        </p:spPr>
      </p:pic>
      <p:pic>
        <p:nvPicPr>
          <p:cNvPr id="12" name="Picture 11" descr="A black and white cover of a document&#10;&#10;Description automatically generated">
            <a:extLst>
              <a:ext uri="{FF2B5EF4-FFF2-40B4-BE49-F238E27FC236}">
                <a16:creationId xmlns:a16="http://schemas.microsoft.com/office/drawing/2014/main" id="{9E1BD6BB-6033-1FAE-0365-8065AF75DFD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564469" y="1086284"/>
            <a:ext cx="1440000" cy="2159562"/>
          </a:xfrm>
          <a:prstGeom prst="rect">
            <a:avLst/>
          </a:prstGeom>
          <a:effectLst>
            <a:outerShdw blurRad="50800" dist="38100" dir="2700000" algn="tl" rotWithShape="0">
              <a:prstClr val="black">
                <a:alpha val="40000"/>
              </a:prstClr>
            </a:outerShdw>
          </a:effectLst>
        </p:spPr>
      </p:pic>
      <p:pic>
        <p:nvPicPr>
          <p:cNvPr id="13" name="Picture 12" descr="Example of business register not produced by a statistical office.&#10;">
            <a:extLst>
              <a:ext uri="{FF2B5EF4-FFF2-40B4-BE49-F238E27FC236}">
                <a16:creationId xmlns:a16="http://schemas.microsoft.com/office/drawing/2014/main" id="{C73E7CA6-A3AA-FF34-F23E-D2E82C3DA3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78450" y="1146583"/>
            <a:ext cx="3464940" cy="1948099"/>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6F125A7E-D40F-6CD0-6461-6D4948DDD863}"/>
              </a:ext>
            </a:extLst>
          </p:cNvPr>
          <p:cNvSpPr txBox="1"/>
          <p:nvPr/>
        </p:nvSpPr>
        <p:spPr>
          <a:xfrm>
            <a:off x="8219763" y="3233587"/>
            <a:ext cx="4013015" cy="923330"/>
          </a:xfrm>
          <a:prstGeom prst="rect">
            <a:avLst/>
          </a:prstGeom>
          <a:noFill/>
        </p:spPr>
        <p:txBody>
          <a:bodyPr wrap="square" rtlCol="0">
            <a:spAutoFit/>
          </a:bodyPr>
          <a:lstStyle/>
          <a:p>
            <a:pPr algn="ctr"/>
            <a:r>
              <a:rPr lang="en-GB" i="1" dirty="0">
                <a:latin typeface="Roboto" panose="02000000000000000000" pitchFamily="2" charset="0"/>
                <a:ea typeface="Roboto" panose="02000000000000000000" pitchFamily="2" charset="0"/>
                <a:cs typeface="Arial" panose="020B0604020202020204" pitchFamily="34" charset="0"/>
              </a:rPr>
              <a:t>Example of open statistics not produced by statistical office (Dutch Chamber of Commerce)</a:t>
            </a:r>
          </a:p>
        </p:txBody>
      </p:sp>
      <p:sp>
        <p:nvSpPr>
          <p:cNvPr id="15" name="TextBox 14">
            <a:extLst>
              <a:ext uri="{FF2B5EF4-FFF2-40B4-BE49-F238E27FC236}">
                <a16:creationId xmlns:a16="http://schemas.microsoft.com/office/drawing/2014/main" id="{BB4A7E7D-7A7E-D3C6-7811-8C9568D2C36F}"/>
              </a:ext>
            </a:extLst>
          </p:cNvPr>
          <p:cNvSpPr txBox="1"/>
          <p:nvPr/>
        </p:nvSpPr>
        <p:spPr>
          <a:xfrm>
            <a:off x="4196146" y="3253952"/>
            <a:ext cx="3787620" cy="923330"/>
          </a:xfrm>
          <a:prstGeom prst="rect">
            <a:avLst/>
          </a:prstGeom>
          <a:noFill/>
        </p:spPr>
        <p:txBody>
          <a:bodyPr wrap="square" rtlCol="0">
            <a:spAutoFit/>
          </a:bodyPr>
          <a:lstStyle/>
          <a:p>
            <a:pPr algn="ctr"/>
            <a:r>
              <a:rPr lang="en-GB" i="1" dirty="0">
                <a:latin typeface="Roboto" panose="02000000000000000000" pitchFamily="2" charset="0"/>
                <a:ea typeface="Roboto" panose="02000000000000000000" pitchFamily="2" charset="0"/>
                <a:cs typeface="Arial" panose="020B0604020202020204" pitchFamily="34" charset="0"/>
              </a:rPr>
              <a:t>We follow the UN/EU </a:t>
            </a:r>
            <a:r>
              <a:rPr lang="en-GB" i="1" dirty="0" err="1">
                <a:latin typeface="Roboto" panose="02000000000000000000" pitchFamily="2" charset="0"/>
                <a:ea typeface="Roboto" panose="02000000000000000000" pitchFamily="2" charset="0"/>
                <a:cs typeface="Arial" panose="020B0604020202020204" pitchFamily="34" charset="0"/>
              </a:rPr>
              <a:t>Guidlelines</a:t>
            </a:r>
            <a:r>
              <a:rPr lang="en-GB" i="1" dirty="0">
                <a:latin typeface="Roboto" panose="02000000000000000000" pitchFamily="2" charset="0"/>
                <a:ea typeface="Roboto" panose="02000000000000000000" pitchFamily="2" charset="0"/>
                <a:cs typeface="Arial" panose="020B0604020202020204" pitchFamily="34" charset="0"/>
              </a:rPr>
              <a:t> on creating statistical business registers and their satellites</a:t>
            </a:r>
          </a:p>
        </p:txBody>
      </p:sp>
    </p:spTree>
    <p:extLst>
      <p:ext uri="{BB962C8B-B14F-4D97-AF65-F5344CB8AC3E}">
        <p14:creationId xmlns:p14="http://schemas.microsoft.com/office/powerpoint/2010/main" val="1737403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Open Policy Analysis</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15</a:t>
            </a:fld>
            <a:endParaRPr lang="en-GB" noProof="0"/>
          </a:p>
        </p:txBody>
      </p:sp>
      <p:sp>
        <p:nvSpPr>
          <p:cNvPr id="3" name="Rectangle: Rounded Corners 2">
            <a:extLst>
              <a:ext uri="{FF2B5EF4-FFF2-40B4-BE49-F238E27FC236}">
                <a16:creationId xmlns:a16="http://schemas.microsoft.com/office/drawing/2014/main" id="{B24A46F5-9E72-7394-F314-B1BD7A16FB33}"/>
              </a:ext>
            </a:extLst>
          </p:cNvPr>
          <p:cNvSpPr/>
          <p:nvPr/>
        </p:nvSpPr>
        <p:spPr>
          <a:xfrm>
            <a:off x="426001" y="1563475"/>
            <a:ext cx="3240000" cy="10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508B98A8-67A5-7180-A46B-2E3A18392AEF}"/>
              </a:ext>
            </a:extLst>
          </p:cNvPr>
          <p:cNvSpPr/>
          <p:nvPr/>
        </p:nvSpPr>
        <p:spPr>
          <a:xfrm>
            <a:off x="8525999" y="1563475"/>
            <a:ext cx="3240000" cy="10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ACE1C52-BC47-5057-03CF-8ACB8DF0045F}"/>
              </a:ext>
            </a:extLst>
          </p:cNvPr>
          <p:cNvSpPr txBox="1"/>
          <p:nvPr/>
        </p:nvSpPr>
        <p:spPr>
          <a:xfrm>
            <a:off x="619932" y="1649642"/>
            <a:ext cx="2851688" cy="923330"/>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Rights management</a:t>
            </a:r>
          </a:p>
          <a:p>
            <a:r>
              <a:rPr lang="hu-HU" dirty="0">
                <a:solidFill>
                  <a:schemeClr val="bg1"/>
                </a:solidFill>
                <a:latin typeface="Arial" panose="020B0604020202020204" pitchFamily="34" charset="0"/>
                <a:cs typeface="Arial" panose="020B0604020202020204" pitchFamily="34" charset="0"/>
              </a:rPr>
              <a:t>Music works</a:t>
            </a:r>
            <a:br>
              <a:rPr lang="hu-HU" dirty="0">
                <a:solidFill>
                  <a:schemeClr val="bg1"/>
                </a:solidFill>
                <a:latin typeface="Arial" panose="020B0604020202020204" pitchFamily="34" charset="0"/>
                <a:cs typeface="Arial" panose="020B0604020202020204" pitchFamily="34" charset="0"/>
              </a:rPr>
            </a:br>
            <a:r>
              <a:rPr lang="hu-HU" dirty="0">
                <a:solidFill>
                  <a:schemeClr val="bg1"/>
                </a:solidFill>
                <a:latin typeface="Arial" panose="020B0604020202020204" pitchFamily="34" charset="0"/>
                <a:cs typeface="Arial" panose="020B0604020202020204" pitchFamily="34" charset="0"/>
              </a:rPr>
              <a:t>Sound recordings</a:t>
            </a:r>
            <a:endParaRPr lang="en-GB"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D8AD8D-F924-42CE-0ED4-5CE0EDB09165}"/>
              </a:ext>
            </a:extLst>
          </p:cNvPr>
          <p:cNvSpPr txBox="1"/>
          <p:nvPr/>
        </p:nvSpPr>
        <p:spPr>
          <a:xfrm>
            <a:off x="8720380" y="1632994"/>
            <a:ext cx="2851688" cy="923330"/>
          </a:xfrm>
          <a:prstGeom prst="rect">
            <a:avLst/>
          </a:prstGeom>
          <a:noFill/>
        </p:spPr>
        <p:txBody>
          <a:bodyPr wrap="square" rtlCol="0">
            <a:spAutoFit/>
          </a:bodyPr>
          <a:lstStyle/>
          <a:p>
            <a:pPr algn="r"/>
            <a:r>
              <a:rPr lang="hu-HU" dirty="0">
                <a:solidFill>
                  <a:schemeClr val="bg1"/>
                </a:solidFill>
                <a:latin typeface="Arial" panose="020B0604020202020204" pitchFamily="34" charset="0"/>
                <a:cs typeface="Arial" panose="020B0604020202020204" pitchFamily="34" charset="0"/>
              </a:rPr>
              <a:t>Authors</a:t>
            </a:r>
            <a:r>
              <a:rPr lang="en-GB" dirty="0">
                <a:solidFill>
                  <a:schemeClr val="bg1"/>
                </a:solidFill>
                <a:latin typeface="Arial" panose="020B0604020202020204" pitchFamily="34" charset="0"/>
                <a:cs typeface="Arial" panose="020B0604020202020204" pitchFamily="34" charset="0"/>
              </a:rPr>
              <a:t>, performers</a:t>
            </a:r>
          </a:p>
          <a:p>
            <a:pPr algn="r"/>
            <a:r>
              <a:rPr lang="en-GB" dirty="0">
                <a:solidFill>
                  <a:schemeClr val="bg1"/>
                </a:solidFill>
                <a:latin typeface="Arial" panose="020B0604020202020204" pitchFamily="34" charset="0"/>
                <a:cs typeface="Arial" panose="020B0604020202020204" pitchFamily="34" charset="0"/>
              </a:rPr>
              <a:t>Groups of </a:t>
            </a:r>
            <a:r>
              <a:rPr lang="en-GB" dirty="0" err="1">
                <a:solidFill>
                  <a:schemeClr val="bg1"/>
                </a:solidFill>
                <a:latin typeface="Arial" panose="020B0604020202020204" pitchFamily="34" charset="0"/>
                <a:cs typeface="Arial" panose="020B0604020202020204" pitchFamily="34" charset="0"/>
              </a:rPr>
              <a:t>perfomers</a:t>
            </a:r>
            <a:endParaRPr lang="en-GB" dirty="0">
              <a:solidFill>
                <a:schemeClr val="bg1"/>
              </a:solidFill>
              <a:latin typeface="Arial" panose="020B0604020202020204" pitchFamily="34" charset="0"/>
              <a:cs typeface="Arial" panose="020B0604020202020204" pitchFamily="34" charset="0"/>
            </a:endParaRPr>
          </a:p>
          <a:p>
            <a:pPr algn="r"/>
            <a:r>
              <a:rPr lang="en-GB" dirty="0">
                <a:solidFill>
                  <a:schemeClr val="bg1"/>
                </a:solidFill>
                <a:latin typeface="Arial" panose="020B0604020202020204" pitchFamily="34" charset="0"/>
                <a:cs typeface="Arial" panose="020B0604020202020204" pitchFamily="34" charset="0"/>
              </a:rPr>
              <a:t>Labels and publishers</a:t>
            </a:r>
          </a:p>
        </p:txBody>
      </p:sp>
      <p:sp>
        <p:nvSpPr>
          <p:cNvPr id="14" name="TextBox 13">
            <a:extLst>
              <a:ext uri="{FF2B5EF4-FFF2-40B4-BE49-F238E27FC236}">
                <a16:creationId xmlns:a16="http://schemas.microsoft.com/office/drawing/2014/main" id="{324B96D2-556E-3DEB-9DC9-49A710934DF5}"/>
              </a:ext>
            </a:extLst>
          </p:cNvPr>
          <p:cNvSpPr txBox="1"/>
          <p:nvPr/>
        </p:nvSpPr>
        <p:spPr>
          <a:xfrm>
            <a:off x="4363800" y="1528730"/>
            <a:ext cx="3450556" cy="1477328"/>
          </a:xfrm>
          <a:prstGeom prst="rect">
            <a:avLst/>
          </a:prstGeom>
          <a:noFill/>
        </p:spPr>
        <p:txBody>
          <a:bodyPr wrap="square" rtlCol="0">
            <a:spAutoFit/>
          </a:bodyPr>
          <a:lstStyle/>
          <a:p>
            <a:pPr algn="ctr"/>
            <a:r>
              <a:rPr lang="en-GB" b="1" dirty="0">
                <a:latin typeface="Roboto" panose="02000000000000000000" pitchFamily="2" charset="0"/>
                <a:ea typeface="Roboto" panose="02000000000000000000" pitchFamily="2" charset="0"/>
                <a:cs typeface="Arial" panose="020B0604020202020204" pitchFamily="34" charset="0"/>
              </a:rPr>
              <a:t>Slovak Comprehensive</a:t>
            </a:r>
          </a:p>
          <a:p>
            <a:pPr algn="ctr"/>
            <a:r>
              <a:rPr lang="en-GB" b="1" dirty="0">
                <a:latin typeface="Roboto" panose="02000000000000000000" pitchFamily="2" charset="0"/>
                <a:ea typeface="Roboto" panose="02000000000000000000" pitchFamily="2" charset="0"/>
                <a:cs typeface="Arial" panose="020B0604020202020204" pitchFamily="34" charset="0"/>
              </a:rPr>
              <a:t> Music Database </a:t>
            </a:r>
            <a:r>
              <a:rPr lang="en-GB" b="1" dirty="0" err="1">
                <a:latin typeface="Roboto" panose="02000000000000000000" pitchFamily="2" charset="0"/>
                <a:ea typeface="Roboto" panose="02000000000000000000" pitchFamily="2" charset="0"/>
                <a:cs typeface="Arial" panose="020B0604020202020204" pitchFamily="34" charset="0"/>
              </a:rPr>
              <a:t>SCMDb</a:t>
            </a:r>
            <a:endParaRPr lang="en-GB" b="1" dirty="0">
              <a:latin typeface="Roboto" panose="02000000000000000000" pitchFamily="2" charset="0"/>
              <a:ea typeface="Roboto" panose="02000000000000000000" pitchFamily="2" charset="0"/>
              <a:cs typeface="Arial" panose="020B0604020202020204" pitchFamily="34" charset="0"/>
            </a:endParaRPr>
          </a:p>
          <a:p>
            <a:pPr algn="ctr"/>
            <a:r>
              <a:rPr lang="en-GB" dirty="0">
                <a:latin typeface="Roboto" panose="02000000000000000000" pitchFamily="2" charset="0"/>
                <a:ea typeface="Roboto" panose="02000000000000000000" pitchFamily="2" charset="0"/>
                <a:cs typeface="Arial" panose="020B0604020202020204" pitchFamily="34" charset="0"/>
              </a:rPr>
              <a:t>Data synchronisation, coordination tool and register</a:t>
            </a:r>
          </a:p>
          <a:p>
            <a:pPr algn="ctr"/>
            <a:endParaRPr lang="en-GB" dirty="0">
              <a:latin typeface="Roboto" panose="02000000000000000000" pitchFamily="2" charset="0"/>
              <a:ea typeface="Roboto" panose="02000000000000000000" pitchFamily="2" charset="0"/>
              <a:cs typeface="Arial" panose="020B0604020202020204" pitchFamily="34" charset="0"/>
            </a:endParaRPr>
          </a:p>
        </p:txBody>
      </p:sp>
      <p:grpSp>
        <p:nvGrpSpPr>
          <p:cNvPr id="30" name="Group 29">
            <a:extLst>
              <a:ext uri="{FF2B5EF4-FFF2-40B4-BE49-F238E27FC236}">
                <a16:creationId xmlns:a16="http://schemas.microsoft.com/office/drawing/2014/main" id="{4DF1B002-F281-8BB2-5F25-628123B01AA1}"/>
              </a:ext>
            </a:extLst>
          </p:cNvPr>
          <p:cNvGrpSpPr/>
          <p:nvPr/>
        </p:nvGrpSpPr>
        <p:grpSpPr>
          <a:xfrm>
            <a:off x="4363800" y="2889000"/>
            <a:ext cx="3450556" cy="3488571"/>
            <a:chOff x="4363800" y="2889000"/>
            <a:chExt cx="3450556" cy="3488571"/>
          </a:xfrm>
        </p:grpSpPr>
        <p:grpSp>
          <p:nvGrpSpPr>
            <p:cNvPr id="27" name="Group 26">
              <a:extLst>
                <a:ext uri="{FF2B5EF4-FFF2-40B4-BE49-F238E27FC236}">
                  <a16:creationId xmlns:a16="http://schemas.microsoft.com/office/drawing/2014/main" id="{2C4189D5-7AA5-0072-DC0B-6F52EFA9AF31}"/>
                </a:ext>
              </a:extLst>
            </p:cNvPr>
            <p:cNvGrpSpPr/>
            <p:nvPr/>
          </p:nvGrpSpPr>
          <p:grpSpPr>
            <a:xfrm>
              <a:off x="4363800" y="2889000"/>
              <a:ext cx="3450556" cy="1080000"/>
              <a:chOff x="4363800" y="2889000"/>
              <a:chExt cx="3450556" cy="1080000"/>
            </a:xfrm>
          </p:grpSpPr>
          <p:sp>
            <p:nvSpPr>
              <p:cNvPr id="7" name="Rectangle: Rounded Corners 6">
                <a:extLst>
                  <a:ext uri="{FF2B5EF4-FFF2-40B4-BE49-F238E27FC236}">
                    <a16:creationId xmlns:a16="http://schemas.microsoft.com/office/drawing/2014/main" id="{F6A1EA0E-5239-D71D-9682-1420E3EEC0CC}"/>
                  </a:ext>
                </a:extLst>
              </p:cNvPr>
              <p:cNvSpPr/>
              <p:nvPr/>
            </p:nvSpPr>
            <p:spPr>
              <a:xfrm>
                <a:off x="4469078" y="2889000"/>
                <a:ext cx="3240000" cy="10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DFABB73-50ED-9BA3-EEB8-D0CAA45051BD}"/>
                  </a:ext>
                </a:extLst>
              </p:cNvPr>
              <p:cNvSpPr txBox="1"/>
              <p:nvPr/>
            </p:nvSpPr>
            <p:spPr>
              <a:xfrm>
                <a:off x="4363800" y="3105835"/>
                <a:ext cx="3450556" cy="646331"/>
              </a:xfrm>
              <a:prstGeom prst="rect">
                <a:avLst/>
              </a:prstGeom>
              <a:noFill/>
            </p:spPr>
            <p:txBody>
              <a:bodyPr wrap="square" rtlCol="0">
                <a:spAutoFit/>
              </a:bodyPr>
              <a:lstStyle/>
              <a:p>
                <a:pPr algn="ctr"/>
                <a:r>
                  <a:rPr lang="en-GB" dirty="0">
                    <a:solidFill>
                      <a:schemeClr val="bg1"/>
                    </a:solidFill>
                    <a:latin typeface="Roboto" panose="02000000000000000000" pitchFamily="2" charset="0"/>
                    <a:ea typeface="Roboto" panose="02000000000000000000" pitchFamily="2" charset="0"/>
                    <a:cs typeface="Arial" panose="020B0604020202020204" pitchFamily="34" charset="0"/>
                  </a:rPr>
                  <a:t>Slovak Music </a:t>
                </a:r>
                <a:br>
                  <a:rPr lang="en-GB" dirty="0">
                    <a:solidFill>
                      <a:schemeClr val="bg1"/>
                    </a:solidFill>
                    <a:latin typeface="Roboto" panose="02000000000000000000" pitchFamily="2" charset="0"/>
                    <a:ea typeface="Roboto" panose="02000000000000000000" pitchFamily="2" charset="0"/>
                    <a:cs typeface="Arial" panose="020B0604020202020204" pitchFamily="34" charset="0"/>
                  </a:rPr>
                </a:br>
                <a:r>
                  <a:rPr lang="en-GB" dirty="0">
                    <a:solidFill>
                      <a:schemeClr val="bg1"/>
                    </a:solidFill>
                    <a:latin typeface="Roboto" panose="02000000000000000000" pitchFamily="2" charset="0"/>
                    <a:ea typeface="Roboto" panose="02000000000000000000" pitchFamily="2" charset="0"/>
                    <a:cs typeface="Arial" panose="020B0604020202020204" pitchFamily="34" charset="0"/>
                  </a:rPr>
                  <a:t>Industry Register</a:t>
                </a:r>
              </a:p>
            </p:txBody>
          </p:sp>
        </p:grpSp>
        <p:grpSp>
          <p:nvGrpSpPr>
            <p:cNvPr id="28" name="Group 27">
              <a:extLst>
                <a:ext uri="{FF2B5EF4-FFF2-40B4-BE49-F238E27FC236}">
                  <a16:creationId xmlns:a16="http://schemas.microsoft.com/office/drawing/2014/main" id="{9CDDF93E-4E7C-E3D8-DD10-9AD1A30709D4}"/>
                </a:ext>
              </a:extLst>
            </p:cNvPr>
            <p:cNvGrpSpPr/>
            <p:nvPr/>
          </p:nvGrpSpPr>
          <p:grpSpPr>
            <a:xfrm>
              <a:off x="4363800" y="4093285"/>
              <a:ext cx="3450556" cy="1080000"/>
              <a:chOff x="4363800" y="4085127"/>
              <a:chExt cx="3450556" cy="1080000"/>
            </a:xfrm>
          </p:grpSpPr>
          <p:sp>
            <p:nvSpPr>
              <p:cNvPr id="8" name="Rectangle: Rounded Corners 7">
                <a:extLst>
                  <a:ext uri="{FF2B5EF4-FFF2-40B4-BE49-F238E27FC236}">
                    <a16:creationId xmlns:a16="http://schemas.microsoft.com/office/drawing/2014/main" id="{0B8E7AC8-370A-826E-125B-9030F58DDD3B}"/>
                  </a:ext>
                </a:extLst>
              </p:cNvPr>
              <p:cNvSpPr/>
              <p:nvPr/>
            </p:nvSpPr>
            <p:spPr>
              <a:xfrm>
                <a:off x="4469078" y="4085127"/>
                <a:ext cx="3240000" cy="10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DD69642-CC36-6AA4-E41A-2C82CEE86ED8}"/>
                  </a:ext>
                </a:extLst>
              </p:cNvPr>
              <p:cNvSpPr txBox="1"/>
              <p:nvPr/>
            </p:nvSpPr>
            <p:spPr>
              <a:xfrm>
                <a:off x="4363800" y="4301962"/>
                <a:ext cx="3450556" cy="646331"/>
              </a:xfrm>
              <a:prstGeom prst="rect">
                <a:avLst/>
              </a:prstGeom>
              <a:noFill/>
            </p:spPr>
            <p:txBody>
              <a:bodyPr wrap="square" rtlCol="0">
                <a:spAutoFit/>
              </a:bodyPr>
              <a:lstStyle/>
              <a:p>
                <a:pPr algn="ctr"/>
                <a:r>
                  <a:rPr lang="en-GB" dirty="0">
                    <a:solidFill>
                      <a:schemeClr val="bg1"/>
                    </a:solidFill>
                    <a:latin typeface="Roboto" panose="02000000000000000000" pitchFamily="2" charset="0"/>
                    <a:ea typeface="Roboto" panose="02000000000000000000" pitchFamily="2" charset="0"/>
                    <a:cs typeface="Arial" panose="020B0604020202020204" pitchFamily="34" charset="0"/>
                  </a:rPr>
                  <a:t>Slovak SBR</a:t>
                </a:r>
                <a:br>
                  <a:rPr lang="en-GB" dirty="0">
                    <a:solidFill>
                      <a:schemeClr val="bg1"/>
                    </a:solidFill>
                    <a:latin typeface="Roboto" panose="02000000000000000000" pitchFamily="2" charset="0"/>
                    <a:ea typeface="Roboto" panose="02000000000000000000" pitchFamily="2" charset="0"/>
                    <a:cs typeface="Arial" panose="020B0604020202020204" pitchFamily="34" charset="0"/>
                  </a:rPr>
                </a:br>
                <a:r>
                  <a:rPr lang="en-GB" dirty="0">
                    <a:solidFill>
                      <a:schemeClr val="bg1"/>
                    </a:solidFill>
                    <a:latin typeface="Roboto" panose="02000000000000000000" pitchFamily="2" charset="0"/>
                    <a:ea typeface="Roboto" panose="02000000000000000000" pitchFamily="2" charset="0"/>
                    <a:cs typeface="Arial" panose="020B0604020202020204" pitchFamily="34" charset="0"/>
                  </a:rPr>
                  <a:t>Music Industry Satellite</a:t>
                </a:r>
              </a:p>
            </p:txBody>
          </p:sp>
        </p:grpSp>
        <p:grpSp>
          <p:nvGrpSpPr>
            <p:cNvPr id="29" name="Group 28">
              <a:extLst>
                <a:ext uri="{FF2B5EF4-FFF2-40B4-BE49-F238E27FC236}">
                  <a16:creationId xmlns:a16="http://schemas.microsoft.com/office/drawing/2014/main" id="{B5101187-EBD8-A736-EC8F-21EB6B732F37}"/>
                </a:ext>
              </a:extLst>
            </p:cNvPr>
            <p:cNvGrpSpPr/>
            <p:nvPr/>
          </p:nvGrpSpPr>
          <p:grpSpPr>
            <a:xfrm>
              <a:off x="4363800" y="5297571"/>
              <a:ext cx="3450556" cy="1080000"/>
              <a:chOff x="4363800" y="5297571"/>
              <a:chExt cx="3450556" cy="1080000"/>
            </a:xfrm>
          </p:grpSpPr>
          <p:sp>
            <p:nvSpPr>
              <p:cNvPr id="9" name="Rectangle: Rounded Corners 8">
                <a:extLst>
                  <a:ext uri="{FF2B5EF4-FFF2-40B4-BE49-F238E27FC236}">
                    <a16:creationId xmlns:a16="http://schemas.microsoft.com/office/drawing/2014/main" id="{8063C8C0-304C-E36B-851C-64A964C290F9}"/>
                  </a:ext>
                </a:extLst>
              </p:cNvPr>
              <p:cNvSpPr/>
              <p:nvPr/>
            </p:nvSpPr>
            <p:spPr>
              <a:xfrm>
                <a:off x="4469078" y="5297571"/>
                <a:ext cx="3240000" cy="10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701F8DF0-A291-1E66-1D82-50A8E4237D63}"/>
                  </a:ext>
                </a:extLst>
              </p:cNvPr>
              <p:cNvSpPr txBox="1"/>
              <p:nvPr/>
            </p:nvSpPr>
            <p:spPr>
              <a:xfrm>
                <a:off x="4363800" y="5514406"/>
                <a:ext cx="3450556" cy="646331"/>
              </a:xfrm>
              <a:prstGeom prst="rect">
                <a:avLst/>
              </a:prstGeom>
              <a:noFill/>
            </p:spPr>
            <p:txBody>
              <a:bodyPr wrap="square" rtlCol="0">
                <a:spAutoFit/>
              </a:bodyPr>
              <a:lstStyle/>
              <a:p>
                <a:pPr algn="ctr"/>
                <a:r>
                  <a:rPr lang="en-GB" dirty="0">
                    <a:solidFill>
                      <a:schemeClr val="bg1"/>
                    </a:solidFill>
                    <a:latin typeface="Roboto" panose="02000000000000000000" pitchFamily="2" charset="0"/>
                    <a:ea typeface="Roboto" panose="02000000000000000000" pitchFamily="2" charset="0"/>
                    <a:cs typeface="Arial" panose="020B0604020202020204" pitchFamily="34" charset="0"/>
                  </a:rPr>
                  <a:t>Slovak CCI Satellite Accounts extended with Music</a:t>
                </a:r>
              </a:p>
            </p:txBody>
          </p:sp>
        </p:grpSp>
      </p:grpSp>
      <p:grpSp>
        <p:nvGrpSpPr>
          <p:cNvPr id="31" name="Group 30">
            <a:extLst>
              <a:ext uri="{FF2B5EF4-FFF2-40B4-BE49-F238E27FC236}">
                <a16:creationId xmlns:a16="http://schemas.microsoft.com/office/drawing/2014/main" id="{25059543-56E1-C323-4D10-1C42A9FE3BE5}"/>
              </a:ext>
            </a:extLst>
          </p:cNvPr>
          <p:cNvGrpSpPr/>
          <p:nvPr/>
        </p:nvGrpSpPr>
        <p:grpSpPr>
          <a:xfrm>
            <a:off x="84362" y="3006058"/>
            <a:ext cx="4226799" cy="3371513"/>
            <a:chOff x="110462" y="2911232"/>
            <a:chExt cx="4226799" cy="3371513"/>
          </a:xfrm>
        </p:grpSpPr>
        <p:sp>
          <p:nvSpPr>
            <p:cNvPr id="19" name="TextBox 18">
              <a:extLst>
                <a:ext uri="{FF2B5EF4-FFF2-40B4-BE49-F238E27FC236}">
                  <a16:creationId xmlns:a16="http://schemas.microsoft.com/office/drawing/2014/main" id="{BEDBFE09-4445-A99E-7311-8D8EA87641AC}"/>
                </a:ext>
              </a:extLst>
            </p:cNvPr>
            <p:cNvSpPr txBox="1"/>
            <p:nvPr/>
          </p:nvSpPr>
          <p:spPr>
            <a:xfrm>
              <a:off x="498583" y="2911232"/>
              <a:ext cx="3450556" cy="1200329"/>
            </a:xfrm>
            <a:prstGeom prst="rect">
              <a:avLst/>
            </a:prstGeom>
            <a:noFill/>
          </p:spPr>
          <p:txBody>
            <a:bodyPr wrap="square" rtlCol="0">
              <a:spAutoFit/>
            </a:bodyPr>
            <a:lstStyle/>
            <a:p>
              <a:pPr algn="ctr"/>
              <a:r>
                <a:rPr lang="en-GB" dirty="0">
                  <a:latin typeface="Roboto" panose="02000000000000000000" pitchFamily="2" charset="0"/>
                  <a:ea typeface="Roboto" panose="02000000000000000000" pitchFamily="2" charset="0"/>
                  <a:cs typeface="Arial" panose="020B0604020202020204" pitchFamily="34" charset="0"/>
                </a:rPr>
                <a:t>Register-statistical processing to enable </a:t>
              </a:r>
              <a:r>
                <a:rPr lang="en-GB" dirty="0" err="1">
                  <a:latin typeface="Roboto" panose="02000000000000000000" pitchFamily="2" charset="0"/>
                  <a:ea typeface="Roboto" panose="02000000000000000000" pitchFamily="2" charset="0"/>
                  <a:cs typeface="Arial" panose="020B0604020202020204" pitchFamily="34" charset="0"/>
                </a:rPr>
                <a:t>SCMDb</a:t>
              </a:r>
              <a:r>
                <a:rPr lang="en-GB" dirty="0">
                  <a:latin typeface="Roboto" panose="02000000000000000000" pitchFamily="2" charset="0"/>
                  <a:ea typeface="Roboto" panose="02000000000000000000" pitchFamily="2" charset="0"/>
                  <a:cs typeface="Arial" panose="020B0604020202020204" pitchFamily="34" charset="0"/>
                </a:rPr>
                <a:t> for statistical use (follow UN/UNECE)</a:t>
              </a:r>
            </a:p>
            <a:p>
              <a:pPr algn="ctr"/>
              <a:endParaRPr lang="en-GB" dirty="0">
                <a:latin typeface="Roboto" panose="02000000000000000000" pitchFamily="2" charset="0"/>
                <a:ea typeface="Roboto" panose="02000000000000000000" pitchFamily="2" charset="0"/>
                <a:cs typeface="Arial" panose="020B0604020202020204" pitchFamily="34" charset="0"/>
              </a:endParaRPr>
            </a:p>
          </p:txBody>
        </p:sp>
        <p:sp>
          <p:nvSpPr>
            <p:cNvPr id="20" name="TextBox 19">
              <a:extLst>
                <a:ext uri="{FF2B5EF4-FFF2-40B4-BE49-F238E27FC236}">
                  <a16:creationId xmlns:a16="http://schemas.microsoft.com/office/drawing/2014/main" id="{B751EFAC-DD7A-72F3-99BE-E75CA7987EBC}"/>
                </a:ext>
              </a:extLst>
            </p:cNvPr>
            <p:cNvSpPr txBox="1"/>
            <p:nvPr/>
          </p:nvSpPr>
          <p:spPr>
            <a:xfrm>
              <a:off x="110462" y="4032560"/>
              <a:ext cx="4226799" cy="1200329"/>
            </a:xfrm>
            <a:prstGeom prst="rect">
              <a:avLst/>
            </a:prstGeom>
            <a:noFill/>
          </p:spPr>
          <p:txBody>
            <a:bodyPr wrap="square" rtlCol="0">
              <a:spAutoFit/>
            </a:bodyPr>
            <a:lstStyle/>
            <a:p>
              <a:pPr algn="ctr"/>
              <a:r>
                <a:rPr lang="en-GB" dirty="0">
                  <a:latin typeface="Roboto" panose="02000000000000000000" pitchFamily="2" charset="0"/>
                  <a:ea typeface="Roboto" panose="02000000000000000000" pitchFamily="2" charset="0"/>
                  <a:cs typeface="Arial" panose="020B0604020202020204" pitchFamily="34" charset="0"/>
                </a:rPr>
                <a:t>Detaching SBR Satellite outside official statistical system to satellite to allow scientific/business cooperation (follow UN/UNECE)</a:t>
              </a:r>
            </a:p>
          </p:txBody>
        </p:sp>
        <p:sp>
          <p:nvSpPr>
            <p:cNvPr id="21" name="TextBox 20">
              <a:extLst>
                <a:ext uri="{FF2B5EF4-FFF2-40B4-BE49-F238E27FC236}">
                  <a16:creationId xmlns:a16="http://schemas.microsoft.com/office/drawing/2014/main" id="{EF7D82A8-D1F4-2036-AE34-CCA38F514039}"/>
                </a:ext>
              </a:extLst>
            </p:cNvPr>
            <p:cNvSpPr txBox="1"/>
            <p:nvPr/>
          </p:nvSpPr>
          <p:spPr>
            <a:xfrm>
              <a:off x="110462" y="5359415"/>
              <a:ext cx="4226799" cy="923330"/>
            </a:xfrm>
            <a:prstGeom prst="rect">
              <a:avLst/>
            </a:prstGeom>
            <a:noFill/>
          </p:spPr>
          <p:txBody>
            <a:bodyPr wrap="square" rtlCol="0">
              <a:spAutoFit/>
            </a:bodyPr>
            <a:lstStyle/>
            <a:p>
              <a:pPr algn="ctr"/>
              <a:r>
                <a:rPr lang="en-GB" dirty="0">
                  <a:latin typeface="Roboto" panose="02000000000000000000" pitchFamily="2" charset="0"/>
                  <a:ea typeface="Roboto" panose="02000000000000000000" pitchFamily="2" charset="0"/>
                  <a:cs typeface="Arial" panose="020B0604020202020204" pitchFamily="34" charset="0"/>
                </a:rPr>
                <a:t>SK CCI satellite accounts extended with music industry, GVA, GDP, employment statistics</a:t>
              </a:r>
            </a:p>
          </p:txBody>
        </p:sp>
      </p:grpSp>
      <p:pic>
        <p:nvPicPr>
          <p:cNvPr id="25" name="Picture 24" descr="A logo of a company&#10;&#10;Description automatically generated">
            <a:extLst>
              <a:ext uri="{FF2B5EF4-FFF2-40B4-BE49-F238E27FC236}">
                <a16:creationId xmlns:a16="http://schemas.microsoft.com/office/drawing/2014/main" id="{0F6CBDEA-0FF0-EB9B-0611-E4F3F2B35E9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13148" y="1792428"/>
            <a:ext cx="655437" cy="655437"/>
          </a:xfrm>
          <a:prstGeom prst="rect">
            <a:avLst/>
          </a:prstGeom>
        </p:spPr>
      </p:pic>
      <p:pic>
        <p:nvPicPr>
          <p:cNvPr id="36" name="Picture 35" descr="A group of logos on a white background&#10;&#10;Description automatically generated">
            <a:extLst>
              <a:ext uri="{FF2B5EF4-FFF2-40B4-BE49-F238E27FC236}">
                <a16:creationId xmlns:a16="http://schemas.microsoft.com/office/drawing/2014/main" id="{19343195-8325-CC6D-D437-76CEA062A6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20380" y="1678165"/>
            <a:ext cx="534548" cy="534548"/>
          </a:xfrm>
          <a:prstGeom prst="rect">
            <a:avLst/>
          </a:prstGeom>
        </p:spPr>
      </p:pic>
      <p:sp>
        <p:nvSpPr>
          <p:cNvPr id="37" name="Arrow: Striped Right 36">
            <a:extLst>
              <a:ext uri="{FF2B5EF4-FFF2-40B4-BE49-F238E27FC236}">
                <a16:creationId xmlns:a16="http://schemas.microsoft.com/office/drawing/2014/main" id="{AF76C535-51B4-2703-0A1C-997248492E1F}"/>
              </a:ext>
            </a:extLst>
          </p:cNvPr>
          <p:cNvSpPr/>
          <p:nvPr/>
        </p:nvSpPr>
        <p:spPr>
          <a:xfrm>
            <a:off x="7612932" y="1708864"/>
            <a:ext cx="698787" cy="804885"/>
          </a:xfrm>
          <a:prstGeom prst="strip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Arrow: Striped Right 37">
            <a:extLst>
              <a:ext uri="{FF2B5EF4-FFF2-40B4-BE49-F238E27FC236}">
                <a16:creationId xmlns:a16="http://schemas.microsoft.com/office/drawing/2014/main" id="{0B1748DE-FACE-64DD-DF67-2B9F6D7627B0}"/>
              </a:ext>
            </a:extLst>
          </p:cNvPr>
          <p:cNvSpPr/>
          <p:nvPr/>
        </p:nvSpPr>
        <p:spPr>
          <a:xfrm rot="10800000">
            <a:off x="3859932" y="1653360"/>
            <a:ext cx="698787" cy="804885"/>
          </a:xfrm>
          <a:prstGeom prst="strip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Arrow: Striped Right 38">
            <a:extLst>
              <a:ext uri="{FF2B5EF4-FFF2-40B4-BE49-F238E27FC236}">
                <a16:creationId xmlns:a16="http://schemas.microsoft.com/office/drawing/2014/main" id="{F6B7E293-608A-8004-BA18-2C9F0B0465DB}"/>
              </a:ext>
            </a:extLst>
          </p:cNvPr>
          <p:cNvSpPr/>
          <p:nvPr/>
        </p:nvSpPr>
        <p:spPr>
          <a:xfrm rot="5400000">
            <a:off x="7962325" y="2998124"/>
            <a:ext cx="698787" cy="804885"/>
          </a:xfrm>
          <a:prstGeom prst="strip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Arrow: Striped Right 39">
            <a:extLst>
              <a:ext uri="{FF2B5EF4-FFF2-40B4-BE49-F238E27FC236}">
                <a16:creationId xmlns:a16="http://schemas.microsoft.com/office/drawing/2014/main" id="{3ECC2A26-2483-428A-7655-22BB93DE5155}"/>
              </a:ext>
            </a:extLst>
          </p:cNvPr>
          <p:cNvSpPr/>
          <p:nvPr/>
        </p:nvSpPr>
        <p:spPr>
          <a:xfrm rot="5400000">
            <a:off x="8011001" y="4193988"/>
            <a:ext cx="698787" cy="804885"/>
          </a:xfrm>
          <a:prstGeom prst="strip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Arrow: Striped Right 40">
            <a:extLst>
              <a:ext uri="{FF2B5EF4-FFF2-40B4-BE49-F238E27FC236}">
                <a16:creationId xmlns:a16="http://schemas.microsoft.com/office/drawing/2014/main" id="{7AF9EAA4-7992-013B-0625-18435A6A7AA3}"/>
              </a:ext>
            </a:extLst>
          </p:cNvPr>
          <p:cNvSpPr/>
          <p:nvPr/>
        </p:nvSpPr>
        <p:spPr>
          <a:xfrm rot="5400000">
            <a:off x="8025322" y="5476234"/>
            <a:ext cx="698787" cy="804885"/>
          </a:xfrm>
          <a:prstGeom prst="strip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screenshot of a music observatory&#10;&#10;Description automatically generated">
            <a:extLst>
              <a:ext uri="{FF2B5EF4-FFF2-40B4-BE49-F238E27FC236}">
                <a16:creationId xmlns:a16="http://schemas.microsoft.com/office/drawing/2014/main" id="{FEEBDCD5-3691-9D2A-927A-1C6D2A4083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54928" y="2845807"/>
            <a:ext cx="1935368" cy="2737437"/>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972B8286-2BB8-CF14-A057-A67BA1141A07}"/>
              </a:ext>
            </a:extLst>
          </p:cNvPr>
          <p:cNvSpPr txBox="1"/>
          <p:nvPr/>
        </p:nvSpPr>
        <p:spPr>
          <a:xfrm>
            <a:off x="8913289" y="5637670"/>
            <a:ext cx="2852710" cy="954107"/>
          </a:xfrm>
          <a:prstGeom prst="rect">
            <a:avLst/>
          </a:prstGeom>
          <a:noFill/>
        </p:spPr>
        <p:txBody>
          <a:bodyPr wrap="square" rtlCol="0">
            <a:spAutoFit/>
          </a:bodyPr>
          <a:lstStyle/>
          <a:p>
            <a:r>
              <a:rPr lang="en-GB" sz="1400" dirty="0">
                <a:hlinkClick r:id="rId5"/>
              </a:rPr>
              <a:t>https://music.dataobservatory.eu/documents/open_music_europe/music-observatory-pillars/music-observatory-pillars.html</a:t>
            </a:r>
            <a:endParaRPr lang="en-GB" sz="1400" dirty="0"/>
          </a:p>
        </p:txBody>
      </p:sp>
    </p:spTree>
    <p:extLst>
      <p:ext uri="{BB962C8B-B14F-4D97-AF65-F5344CB8AC3E}">
        <p14:creationId xmlns:p14="http://schemas.microsoft.com/office/powerpoint/2010/main" val="2397329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92024" y="3026044"/>
            <a:ext cx="11807952" cy="805911"/>
          </a:xfrm>
        </p:spPr>
        <p:txBody>
          <a:bodyPr>
            <a:normAutofit/>
          </a:bodyPr>
          <a:lstStyle/>
          <a:p>
            <a:pPr algn="ctr"/>
            <a:r>
              <a:rPr lang="hu-HU" sz="4800" dirty="0">
                <a:latin typeface="Roboto" panose="02000000000000000000" pitchFamily="2" charset="0"/>
                <a:ea typeface="Roboto" panose="02000000000000000000" pitchFamily="2" charset="0"/>
              </a:rPr>
              <a:t>Dr </a:t>
            </a:r>
            <a:r>
              <a:rPr lang="en-GB" sz="4800" dirty="0">
                <a:latin typeface="Roboto" panose="02000000000000000000" pitchFamily="2" charset="0"/>
                <a:ea typeface="Roboto" panose="02000000000000000000" pitchFamily="2" charset="0"/>
              </a:rPr>
              <a:t>James</a:t>
            </a:r>
            <a:r>
              <a:rPr lang="hu-HU" sz="4800" dirty="0">
                <a:latin typeface="Roboto" panose="02000000000000000000" pitchFamily="2" charset="0"/>
                <a:ea typeface="Roboto" panose="02000000000000000000" pitchFamily="2" charset="0"/>
              </a:rPr>
              <a:t> Edwards: </a:t>
            </a:r>
            <a:r>
              <a:rPr lang="en-GB" sz="4800" dirty="0">
                <a:latin typeface="Roboto" panose="02000000000000000000" pitchFamily="2" charset="0"/>
                <a:ea typeface="Roboto" panose="02000000000000000000" pitchFamily="2" charset="0"/>
              </a:rPr>
              <a:t>Survey harmonisation</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16</a:t>
            </a:fld>
            <a:endParaRPr lang="en-GB" noProof="0"/>
          </a:p>
        </p:txBody>
      </p:sp>
    </p:spTree>
    <p:extLst>
      <p:ext uri="{BB962C8B-B14F-4D97-AF65-F5344CB8AC3E}">
        <p14:creationId xmlns:p14="http://schemas.microsoft.com/office/powerpoint/2010/main" val="92626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p:txBody>
          <a:bodyPr>
            <a:normAutofit/>
          </a:bodyPr>
          <a:lstStyle/>
          <a:p>
            <a:r>
              <a:rPr lang="en-US" noProof="0" dirty="0"/>
              <a:t>Contents</a:t>
            </a:r>
            <a:endParaRPr lang="en-GB" noProof="0" dirty="0"/>
          </a:p>
        </p:txBody>
      </p:sp>
      <p:sp>
        <p:nvSpPr>
          <p:cNvPr id="3" name="Inhaltsplatzhalter 2">
            <a:extLst>
              <a:ext uri="{FF2B5EF4-FFF2-40B4-BE49-F238E27FC236}">
                <a16:creationId xmlns:a16="http://schemas.microsoft.com/office/drawing/2014/main" id="{1183B957-FA14-425F-B6FF-2B7BC11621FC}"/>
              </a:ext>
            </a:extLst>
          </p:cNvPr>
          <p:cNvSpPr>
            <a:spLocks noGrp="1"/>
          </p:cNvSpPr>
          <p:nvPr>
            <p:ph idx="1"/>
          </p:nvPr>
        </p:nvSpPr>
        <p:spPr/>
        <p:txBody>
          <a:bodyPr>
            <a:normAutofit lnSpcReduction="10000"/>
          </a:bodyPr>
          <a:lstStyle/>
          <a:p>
            <a:pPr marL="457200" indent="-457200">
              <a:spcBef>
                <a:spcPts val="800"/>
              </a:spcBef>
              <a:spcAft>
                <a:spcPts val="800"/>
              </a:spcAft>
              <a:buFont typeface="+mj-lt"/>
              <a:buAutoNum type="arabicPeriod"/>
            </a:pPr>
            <a:r>
              <a:rPr lang="en-US" sz="2400" b="1" noProof="0" dirty="0">
                <a:latin typeface="Roboto" panose="02000000000000000000" pitchFamily="2" charset="0"/>
                <a:ea typeface="Roboto" panose="02000000000000000000" pitchFamily="2" charset="0"/>
              </a:rPr>
              <a:t>Why</a:t>
            </a:r>
            <a:r>
              <a:rPr lang="en-US" sz="2400" noProof="0" dirty="0">
                <a:latin typeface="Roboto" panose="02000000000000000000" pitchFamily="2" charset="0"/>
                <a:ea typeface="Roboto" panose="02000000000000000000" pitchFamily="2" charset="0"/>
              </a:rPr>
              <a:t> improve our data collection on music?</a:t>
            </a:r>
          </a:p>
          <a:p>
            <a:pPr marL="457200" indent="-457200">
              <a:spcBef>
                <a:spcPts val="800"/>
              </a:spcBef>
              <a:spcAft>
                <a:spcPts val="800"/>
              </a:spcAft>
              <a:buFont typeface="+mj-lt"/>
              <a:buAutoNum type="arabicPeriod"/>
            </a:pPr>
            <a:r>
              <a:rPr lang="en-US" sz="2400" b="1" noProof="0" dirty="0">
                <a:latin typeface="Roboto" panose="02000000000000000000" pitchFamily="2" charset="0"/>
                <a:ea typeface="Roboto" panose="02000000000000000000" pitchFamily="2" charset="0"/>
              </a:rPr>
              <a:t>How</a:t>
            </a:r>
            <a:r>
              <a:rPr lang="en-US" sz="2400" noProof="0" dirty="0">
                <a:latin typeface="Roboto" panose="02000000000000000000" pitchFamily="2" charset="0"/>
                <a:ea typeface="Roboto" panose="02000000000000000000" pitchFamily="2" charset="0"/>
              </a:rPr>
              <a:t> can data be “</a:t>
            </a:r>
            <a:r>
              <a:rPr lang="en-US" sz="2400" noProof="0" dirty="0" err="1">
                <a:latin typeface="Roboto" panose="02000000000000000000" pitchFamily="2" charset="0"/>
                <a:ea typeface="Roboto" panose="02000000000000000000" pitchFamily="2" charset="0"/>
              </a:rPr>
              <a:t>harmonised</a:t>
            </a:r>
            <a:r>
              <a:rPr lang="en-US" sz="2400" noProof="0" dirty="0">
                <a:latin typeface="Roboto" panose="02000000000000000000" pitchFamily="2" charset="0"/>
                <a:ea typeface="Roboto" panose="02000000000000000000" pitchFamily="2" charset="0"/>
              </a:rPr>
              <a:t>”?</a:t>
            </a:r>
          </a:p>
          <a:p>
            <a:pPr marL="457200" indent="-457200">
              <a:spcBef>
                <a:spcPts val="800"/>
              </a:spcBef>
              <a:spcAft>
                <a:spcPts val="800"/>
              </a:spcAft>
              <a:buFont typeface="+mj-lt"/>
              <a:buAutoNum type="arabicPeriod"/>
            </a:pPr>
            <a:r>
              <a:rPr lang="en-US" sz="2400" b="1" noProof="0" dirty="0">
                <a:latin typeface="Roboto" panose="02000000000000000000" pitchFamily="2" charset="0"/>
                <a:ea typeface="Roboto" panose="02000000000000000000" pitchFamily="2" charset="0"/>
              </a:rPr>
              <a:t>What </a:t>
            </a:r>
            <a:r>
              <a:rPr lang="en-US" sz="2400" noProof="0" dirty="0">
                <a:latin typeface="Roboto" panose="02000000000000000000" pitchFamily="2" charset="0"/>
                <a:ea typeface="Roboto" panose="02000000000000000000" pitchFamily="2" charset="0"/>
              </a:rPr>
              <a:t>relevant data exist on an SK and EU level?</a:t>
            </a:r>
            <a:endParaRPr lang="en-US" sz="2400" b="1" noProof="0" dirty="0">
              <a:latin typeface="Roboto" panose="02000000000000000000" pitchFamily="2" charset="0"/>
              <a:ea typeface="Roboto" panose="02000000000000000000" pitchFamily="2" charset="0"/>
            </a:endParaRPr>
          </a:p>
          <a:p>
            <a:pPr marL="457200" indent="-457200">
              <a:spcBef>
                <a:spcPts val="800"/>
              </a:spcBef>
              <a:spcAft>
                <a:spcPts val="800"/>
              </a:spcAft>
              <a:buFont typeface="+mj-lt"/>
              <a:buAutoNum type="arabicPeriod"/>
            </a:pPr>
            <a:r>
              <a:rPr lang="en-US" sz="2400" b="1" noProof="0" dirty="0">
                <a:latin typeface="Roboto" panose="02000000000000000000" pitchFamily="2" charset="0"/>
                <a:ea typeface="Roboto" panose="02000000000000000000" pitchFamily="2" charset="0"/>
              </a:rPr>
              <a:t>What</a:t>
            </a:r>
            <a:r>
              <a:rPr lang="en-US" sz="2400" noProof="0" dirty="0">
                <a:latin typeface="Roboto" panose="02000000000000000000" pitchFamily="2" charset="0"/>
                <a:ea typeface="Roboto" panose="02000000000000000000" pitchFamily="2" charset="0"/>
              </a:rPr>
              <a:t> harmonized surveys will we conduct?</a:t>
            </a:r>
          </a:p>
          <a:p>
            <a:pPr marL="901700" lvl="1" indent="-457200">
              <a:spcBef>
                <a:spcPts val="800"/>
              </a:spcBef>
              <a:spcAft>
                <a:spcPts val="800"/>
              </a:spcAft>
              <a:buFont typeface="+mj-lt"/>
              <a:buAutoNum type="alphaLcParenR"/>
            </a:pPr>
            <a:r>
              <a:rPr lang="en-US" sz="2400" noProof="0" dirty="0">
                <a:latin typeface="Roboto" panose="02000000000000000000" pitchFamily="2" charset="0"/>
                <a:ea typeface="Roboto" panose="02000000000000000000" pitchFamily="2" charset="0"/>
              </a:rPr>
              <a:t>MSME and music professionals survey</a:t>
            </a:r>
          </a:p>
          <a:p>
            <a:pPr marL="901700" lvl="1" indent="-457200">
              <a:spcBef>
                <a:spcPts val="800"/>
              </a:spcBef>
              <a:spcAft>
                <a:spcPts val="800"/>
              </a:spcAft>
              <a:buFont typeface="+mj-lt"/>
              <a:buAutoNum type="alphaLcParenR"/>
            </a:pPr>
            <a:r>
              <a:rPr lang="en-US" sz="2400" dirty="0">
                <a:latin typeface="Roboto" panose="02000000000000000000" pitchFamily="2" charset="0"/>
                <a:ea typeface="Roboto" panose="02000000000000000000" pitchFamily="2" charset="0"/>
              </a:rPr>
              <a:t>Cultural access and participation survey</a:t>
            </a:r>
          </a:p>
          <a:p>
            <a:pPr marL="901700" lvl="1" indent="-457200">
              <a:spcBef>
                <a:spcPts val="800"/>
              </a:spcBef>
              <a:spcAft>
                <a:spcPts val="800"/>
              </a:spcAft>
              <a:buFont typeface="+mj-lt"/>
              <a:buAutoNum type="alphaLcParenR"/>
            </a:pPr>
            <a:r>
              <a:rPr lang="en-US" sz="2400" dirty="0">
                <a:latin typeface="Roboto" panose="02000000000000000000" pitchFamily="2" charset="0"/>
                <a:ea typeface="Roboto" panose="02000000000000000000" pitchFamily="2" charset="0"/>
              </a:rPr>
              <a:t>Listen Local pilot project (user onboarding)</a:t>
            </a:r>
          </a:p>
          <a:p>
            <a:pPr marL="901700" lvl="1" indent="-457200">
              <a:spcBef>
                <a:spcPts val="800"/>
              </a:spcBef>
              <a:spcAft>
                <a:spcPts val="800"/>
              </a:spcAft>
              <a:buFont typeface="+mj-lt"/>
              <a:buAutoNum type="alphaLcParenR"/>
            </a:pPr>
            <a:r>
              <a:rPr lang="en-US" sz="2400" dirty="0">
                <a:latin typeface="Roboto" panose="02000000000000000000" pitchFamily="2" charset="0"/>
                <a:ea typeface="Roboto" panose="02000000000000000000" pitchFamily="2" charset="0"/>
              </a:rPr>
              <a:t>Environmental, social, and governance sustainability reporting pilot project (enterprise self-assessment)</a:t>
            </a:r>
          </a:p>
          <a:p>
            <a:pPr marL="457200" indent="-457200">
              <a:spcBef>
                <a:spcPts val="800"/>
              </a:spcBef>
              <a:spcAft>
                <a:spcPts val="800"/>
              </a:spcAft>
              <a:buFont typeface="+mj-lt"/>
              <a:buAutoNum type="arabicPeriod"/>
            </a:pPr>
            <a:r>
              <a:rPr lang="en-US" sz="2400" b="1" dirty="0">
                <a:latin typeface="Roboto" panose="02000000000000000000" pitchFamily="2" charset="0"/>
                <a:ea typeface="Roboto" panose="02000000000000000000" pitchFamily="2" charset="0"/>
              </a:rPr>
              <a:t>Annex</a:t>
            </a:r>
            <a:r>
              <a:rPr lang="en-US" sz="2400" dirty="0">
                <a:latin typeface="Roboto" panose="02000000000000000000" pitchFamily="2" charset="0"/>
                <a:ea typeface="Roboto" panose="02000000000000000000" pitchFamily="2" charset="0"/>
              </a:rPr>
              <a:t>: IKP indicators relevant to Open Music Europe WP3 Music, Society, and Citizenship</a:t>
            </a:r>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p:txBody>
          <a:bodyPr/>
          <a:lstStyle/>
          <a:p>
            <a:endParaRPr lang="en-GB" noProof="0" dirty="0"/>
          </a:p>
        </p:txBody>
      </p:sp>
      <p:sp>
        <p:nvSpPr>
          <p:cNvPr id="5" name="Fußzeilenplatzhalter 4">
            <a:extLst>
              <a:ext uri="{FF2B5EF4-FFF2-40B4-BE49-F238E27FC236}">
                <a16:creationId xmlns:a16="http://schemas.microsoft.com/office/drawing/2014/main" id="{D4631D21-9318-4F00-B6EF-E32C3FF16647}"/>
              </a:ext>
            </a:extLst>
          </p:cNvPr>
          <p:cNvSpPr>
            <a:spLocks noGrp="1"/>
          </p:cNvSpPr>
          <p:nvPr>
            <p:ph type="ftr" sz="quarter" idx="3"/>
          </p:nvPr>
        </p:nvSpPr>
        <p:spPr/>
        <p:txBody>
          <a:bodyPr/>
          <a:lstStyle/>
          <a:p>
            <a:r>
              <a:rPr lang="en-GB" dirty="0" err="1"/>
              <a:t>OpenMusE</a:t>
            </a:r>
            <a:r>
              <a:rPr lang="en-GB" dirty="0"/>
              <a:t> | WP Presentation</a:t>
            </a:r>
            <a:endParaRPr lang="en-GB"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17</a:t>
            </a:fld>
            <a:endParaRPr lang="en-GB"/>
          </a:p>
        </p:txBody>
      </p:sp>
    </p:spTree>
    <p:extLst>
      <p:ext uri="{BB962C8B-B14F-4D97-AF65-F5344CB8AC3E}">
        <p14:creationId xmlns:p14="http://schemas.microsoft.com/office/powerpoint/2010/main" val="1991965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6000" y="482837"/>
            <a:ext cx="11339999" cy="382299"/>
          </a:xfrm>
        </p:spPr>
        <p:txBody>
          <a:bodyPr>
            <a:noAutofit/>
          </a:bodyPr>
          <a:lstStyle/>
          <a:p>
            <a:pPr algn="ctr"/>
            <a:r>
              <a:rPr lang="en-US" sz="3600" noProof="0" dirty="0">
                <a:latin typeface="Roboto" panose="02000000000000000000" pitchFamily="2" charset="0"/>
                <a:ea typeface="Roboto" panose="02000000000000000000" pitchFamily="2" charset="0"/>
              </a:rPr>
              <a:t>Why improve our data collection on music?</a:t>
            </a:r>
            <a:endParaRPr lang="en-GB" sz="3600" noProof="0" dirty="0">
              <a:latin typeface="Roboto" panose="02000000000000000000" pitchFamily="2" charset="0"/>
              <a:ea typeface="Roboto" panose="02000000000000000000" pitchFamily="2" charset="0"/>
            </a:endParaRPr>
          </a:p>
        </p:txBody>
      </p:sp>
      <p:sp>
        <p:nvSpPr>
          <p:cNvPr id="3" name="Inhaltsplatzhalter 2">
            <a:extLst>
              <a:ext uri="{FF2B5EF4-FFF2-40B4-BE49-F238E27FC236}">
                <a16:creationId xmlns:a16="http://schemas.microsoft.com/office/drawing/2014/main" id="{1183B957-FA14-425F-B6FF-2B7BC11621FC}"/>
              </a:ext>
            </a:extLst>
          </p:cNvPr>
          <p:cNvSpPr>
            <a:spLocks noGrp="1"/>
          </p:cNvSpPr>
          <p:nvPr>
            <p:ph idx="1"/>
          </p:nvPr>
        </p:nvSpPr>
        <p:spPr/>
        <p:txBody>
          <a:bodyPr>
            <a:normAutofit lnSpcReduction="10000"/>
          </a:bodyPr>
          <a:lstStyle/>
          <a:p>
            <a:pPr marL="342900" indent="-342900">
              <a:spcBef>
                <a:spcPts val="800"/>
              </a:spcBef>
              <a:spcAft>
                <a:spcPts val="800"/>
              </a:spcAft>
              <a:buFont typeface="Arial" panose="020B0604020202020204" pitchFamily="34" charset="0"/>
              <a:buChar char="•"/>
            </a:pPr>
            <a:r>
              <a:rPr lang="en-US" sz="1800" noProof="0" dirty="0">
                <a:latin typeface="Roboto" panose="02000000000000000000" pitchFamily="2" charset="0"/>
                <a:ea typeface="Roboto" panose="02000000000000000000" pitchFamily="2" charset="0"/>
                <a:cs typeface="Arial" panose="020B0604020202020204" pitchFamily="34" charset="0"/>
              </a:rPr>
              <a:t>Cultural and creative sectors and industries (CCSIs) drive economic and non-economic value creation</a:t>
            </a:r>
          </a:p>
          <a:p>
            <a:pPr marL="787400" lvl="1" indent="-342900">
              <a:spcBef>
                <a:spcPts val="800"/>
              </a:spcBef>
              <a:spcAft>
                <a:spcPts val="800"/>
              </a:spcAft>
              <a:buFont typeface="Arial" panose="020B0604020202020204" pitchFamily="34" charset="0"/>
              <a:buChar char="•"/>
            </a:pPr>
            <a:r>
              <a:rPr lang="en-US" sz="1400" noProof="0" dirty="0">
                <a:latin typeface="Arial" panose="020B0604020202020204" pitchFamily="34" charset="0"/>
                <a:cs typeface="Arial" panose="020B0604020202020204" pitchFamily="34" charset="0"/>
              </a:rPr>
              <a:t>GDP multipliers (music: 2.2x investment to outcome ratio) (IFPI, 2020)</a:t>
            </a:r>
          </a:p>
          <a:p>
            <a:pPr marL="787400" lvl="1" indent="-342900">
              <a:spcBef>
                <a:spcPts val="800"/>
              </a:spcBef>
              <a:spcAft>
                <a:spcPts val="800"/>
              </a:spcAft>
              <a:buFont typeface="Arial" panose="020B0604020202020204" pitchFamily="34" charset="0"/>
              <a:buChar char="•"/>
            </a:pPr>
            <a:r>
              <a:rPr lang="en-US" sz="1400" noProof="0" dirty="0">
                <a:latin typeface="Arial" panose="020B0604020202020204" pitchFamily="34" charset="0"/>
                <a:cs typeface="Arial" panose="020B0604020202020204" pitchFamily="34" charset="0"/>
              </a:rPr>
              <a:t>Employment drivers (at least 2mil people employed in the EU)</a:t>
            </a:r>
          </a:p>
          <a:p>
            <a:pPr marL="787400" lvl="1" indent="-342900">
              <a:spcBef>
                <a:spcPts val="800"/>
              </a:spcBef>
              <a:spcAft>
                <a:spcPts val="800"/>
              </a:spcAft>
              <a:buFont typeface="Arial" panose="020B0604020202020204" pitchFamily="34" charset="0"/>
              <a:buChar char="•"/>
            </a:pPr>
            <a:r>
              <a:rPr lang="en-US" sz="1400" noProof="0" dirty="0">
                <a:latin typeface="Arial" panose="020B0604020202020204" pitchFamily="34" charset="0"/>
                <a:cs typeface="Arial" panose="020B0604020202020204" pitchFamily="34" charset="0"/>
              </a:rPr>
              <a:t>Difficult-to-quantify adjacent effects (e.g., gastronomy, tourism, etc.)</a:t>
            </a:r>
          </a:p>
          <a:p>
            <a:pPr marL="342900" indent="-342900">
              <a:spcBef>
                <a:spcPts val="800"/>
              </a:spcBef>
              <a:spcAft>
                <a:spcPts val="800"/>
              </a:spcAft>
              <a:buFont typeface="Arial" panose="020B0604020202020204" pitchFamily="34" charset="0"/>
              <a:buChar char="•"/>
            </a:pPr>
            <a:r>
              <a:rPr lang="en-US" sz="1800" noProof="0" dirty="0">
                <a:latin typeface="Roboto" panose="02000000000000000000" pitchFamily="2" charset="0"/>
                <a:ea typeface="Roboto" panose="02000000000000000000" pitchFamily="2" charset="0"/>
                <a:cs typeface="Arial" panose="020B0604020202020204" pitchFamily="34" charset="0"/>
              </a:rPr>
              <a:t>CCSIs help shape our identities, values, and relationships (OECD, 2022)</a:t>
            </a:r>
          </a:p>
          <a:p>
            <a:pPr marL="342900" indent="-342900">
              <a:spcBef>
                <a:spcPts val="800"/>
              </a:spcBef>
              <a:spcAft>
                <a:spcPts val="800"/>
              </a:spcAft>
              <a:buFont typeface="Arial" panose="020B0604020202020204" pitchFamily="34" charset="0"/>
              <a:buChar char="•"/>
            </a:pPr>
            <a:r>
              <a:rPr lang="en-US" sz="1800" noProof="0" dirty="0">
                <a:latin typeface="Roboto" panose="02000000000000000000" pitchFamily="2" charset="0"/>
                <a:ea typeface="Roboto" panose="02000000000000000000" pitchFamily="2" charset="0"/>
                <a:cs typeface="Arial" panose="020B0604020202020204" pitchFamily="34" charset="0"/>
              </a:rPr>
              <a:t>CCSIs have a role in all Integrated Development </a:t>
            </a:r>
            <a:r>
              <a:rPr lang="en-US" sz="1800" noProof="0" dirty="0" err="1">
                <a:latin typeface="Roboto" panose="02000000000000000000" pitchFamily="2" charset="0"/>
                <a:ea typeface="Roboto" panose="02000000000000000000" pitchFamily="2" charset="0"/>
                <a:cs typeface="Arial" panose="020B0604020202020204" pitchFamily="34" charset="0"/>
              </a:rPr>
              <a:t>Programme</a:t>
            </a:r>
            <a:r>
              <a:rPr lang="en-US" sz="1800" dirty="0">
                <a:latin typeface="Roboto" panose="02000000000000000000" pitchFamily="2" charset="0"/>
                <a:ea typeface="Roboto" panose="02000000000000000000" pitchFamily="2" charset="0"/>
                <a:cs typeface="Arial" panose="020B0604020202020204" pitchFamily="34" charset="0"/>
              </a:rPr>
              <a:t>s of the Slovak Vision and Development Strategy 2030</a:t>
            </a:r>
          </a:p>
          <a:p>
            <a:pPr marL="787400" lvl="1" indent="-342900">
              <a:spcBef>
                <a:spcPts val="800"/>
              </a:spcBef>
              <a:spcAft>
                <a:spcPts val="800"/>
              </a:spcAft>
              <a:buFont typeface="Arial" panose="020B0604020202020204" pitchFamily="34" charset="0"/>
              <a:buChar char="•"/>
            </a:pPr>
            <a:r>
              <a:rPr lang="en-US" sz="1600" b="1" noProof="0" dirty="0" err="1">
                <a:latin typeface="Arial" panose="020B0604020202020204" pitchFamily="34" charset="0"/>
                <a:cs typeface="Arial" panose="020B0604020202020204" pitchFamily="34" charset="0"/>
              </a:rPr>
              <a:t>Programme</a:t>
            </a:r>
            <a:r>
              <a:rPr lang="en-US" sz="1600" b="1" noProof="0" dirty="0">
                <a:latin typeface="Arial" panose="020B0604020202020204" pitchFamily="34" charset="0"/>
                <a:cs typeface="Arial" panose="020B0604020202020204" pitchFamily="34" charset="0"/>
              </a:rPr>
              <a:t> I, Resource conservation and development: </a:t>
            </a:r>
            <a:r>
              <a:rPr lang="en-US" sz="1600" noProof="0" dirty="0">
                <a:latin typeface="Arial" panose="020B0604020202020204" pitchFamily="34" charset="0"/>
                <a:cs typeface="Arial" panose="020B0604020202020204" pitchFamily="34" charset="0"/>
              </a:rPr>
              <a:t>Culture “preserves traditions, crosses borders, builds a value system, develops creativity, promotes communication and critical thinking, fosters tolerance, empathy, and a sense of beauty.”</a:t>
            </a:r>
          </a:p>
          <a:p>
            <a:pPr marL="787400" lvl="1" indent="-342900">
              <a:spcBef>
                <a:spcPts val="800"/>
              </a:spcBef>
              <a:spcAft>
                <a:spcPts val="800"/>
              </a:spcAft>
              <a:buFont typeface="Arial" panose="020B0604020202020204" pitchFamily="34" charset="0"/>
              <a:buChar char="•"/>
            </a:pPr>
            <a:r>
              <a:rPr lang="en-US" sz="1600" b="1" dirty="0" err="1">
                <a:latin typeface="Arial" panose="020B0604020202020204" pitchFamily="34" charset="0"/>
                <a:cs typeface="Arial" panose="020B0604020202020204" pitchFamily="34" charset="0"/>
              </a:rPr>
              <a:t>Programme</a:t>
            </a:r>
            <a:r>
              <a:rPr lang="en-US" sz="1600" b="1" dirty="0">
                <a:latin typeface="Arial" panose="020B0604020202020204" pitchFamily="34" charset="0"/>
                <a:cs typeface="Arial" panose="020B0604020202020204" pitchFamily="34" charset="0"/>
              </a:rPr>
              <a:t> II, Sustainable use of resources: </a:t>
            </a:r>
            <a:r>
              <a:rPr lang="en-US" sz="1600" dirty="0">
                <a:latin typeface="Arial" panose="020B0604020202020204" pitchFamily="34" charset="0"/>
                <a:cs typeface="Arial" panose="020B0604020202020204" pitchFamily="34" charset="0"/>
              </a:rPr>
              <a:t>“The high value-added potentials of the cultural and creative industries are underutilized.”</a:t>
            </a:r>
          </a:p>
          <a:p>
            <a:pPr marL="787400" lvl="1" indent="-342900">
              <a:spcBef>
                <a:spcPts val="800"/>
              </a:spcBef>
              <a:spcAft>
                <a:spcPts val="800"/>
              </a:spcAft>
              <a:buFont typeface="Arial" panose="020B0604020202020204" pitchFamily="34" charset="0"/>
              <a:buChar char="•"/>
            </a:pPr>
            <a:r>
              <a:rPr lang="en-US" sz="1600" b="1" noProof="0" dirty="0" err="1">
                <a:latin typeface="Arial" panose="020B0604020202020204" pitchFamily="34" charset="0"/>
                <a:cs typeface="Arial" panose="020B0604020202020204" pitchFamily="34" charset="0"/>
              </a:rPr>
              <a:t>Programme</a:t>
            </a:r>
            <a:r>
              <a:rPr lang="en-US" sz="1600" b="1" noProof="0" dirty="0">
                <a:latin typeface="Arial" panose="020B0604020202020204" pitchFamily="34" charset="0"/>
                <a:cs typeface="Arial" panose="020B0604020202020204" pitchFamily="34" charset="0"/>
              </a:rPr>
              <a:t> III, Community development: </a:t>
            </a:r>
            <a:r>
              <a:rPr lang="en-US" sz="1600" noProof="0" dirty="0">
                <a:latin typeface="Arial" panose="020B0604020202020204" pitchFamily="34" charset="0"/>
                <a:cs typeface="Arial" panose="020B0604020202020204" pitchFamily="34" charset="0"/>
              </a:rPr>
              <a:t>“Ensure the availability and maintenance of quality, modern and efficient […] cultural infrastructure”.</a:t>
            </a:r>
          </a:p>
          <a:p>
            <a:pPr>
              <a:spcBef>
                <a:spcPts val="800"/>
              </a:spcBef>
              <a:spcAft>
                <a:spcPts val="800"/>
              </a:spcAft>
            </a:pPr>
            <a:r>
              <a:rPr lang="en-US" sz="1800" i="1" dirty="0">
                <a:solidFill>
                  <a:srgbClr val="003399"/>
                </a:solidFill>
                <a:latin typeface="Arial" panose="020B0604020202020204" pitchFamily="34" charset="0"/>
                <a:cs typeface="Arial" panose="020B0604020202020204" pitchFamily="34" charset="0"/>
                <a:sym typeface="Wingdings" panose="05000000000000000000" pitchFamily="2" charset="2"/>
              </a:rPr>
              <a:t> The topic of “music, society, and citizenship” is esp. relevant to all three Integrate Development </a:t>
            </a:r>
            <a:r>
              <a:rPr lang="en-US" sz="1800" i="1" dirty="0" err="1">
                <a:solidFill>
                  <a:srgbClr val="003399"/>
                </a:solidFill>
                <a:latin typeface="Arial" panose="020B0604020202020204" pitchFamily="34" charset="0"/>
                <a:cs typeface="Arial" panose="020B0604020202020204" pitchFamily="34" charset="0"/>
                <a:sym typeface="Wingdings" panose="05000000000000000000" pitchFamily="2" charset="2"/>
              </a:rPr>
              <a:t>Programmes</a:t>
            </a:r>
            <a:endParaRPr lang="en-US" sz="1800" i="1" noProof="0" dirty="0">
              <a:solidFill>
                <a:srgbClr val="003399"/>
              </a:solidFill>
              <a:latin typeface="Arial" panose="020B0604020202020204" pitchFamily="34" charset="0"/>
              <a:cs typeface="Arial" panose="020B0604020202020204" pitchFamily="34" charset="0"/>
            </a:endParaRPr>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18</a:t>
            </a:fld>
            <a:endParaRPr lang="en-GB"/>
          </a:p>
        </p:txBody>
      </p:sp>
      <p:sp>
        <p:nvSpPr>
          <p:cNvPr id="7" name="Fußzeilenplatzhalter 3">
            <a:extLst>
              <a:ext uri="{FF2B5EF4-FFF2-40B4-BE49-F238E27FC236}">
                <a16:creationId xmlns:a16="http://schemas.microsoft.com/office/drawing/2014/main" id="{24E8DFB9-054B-C9FD-AB01-C3511C4E77DF}"/>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2610405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5999" y="274926"/>
            <a:ext cx="11339999" cy="382299"/>
          </a:xfrm>
        </p:spPr>
        <p:txBody>
          <a:bodyPr>
            <a:noAutofit/>
          </a:bodyPr>
          <a:lstStyle/>
          <a:p>
            <a:pPr algn="ctr"/>
            <a:r>
              <a:rPr lang="en-US" sz="4800" noProof="0" dirty="0">
                <a:latin typeface="Roboto" panose="02000000000000000000" pitchFamily="2" charset="0"/>
                <a:ea typeface="Roboto" panose="02000000000000000000" pitchFamily="2" charset="0"/>
              </a:rPr>
              <a:t>How can data be “</a:t>
            </a:r>
            <a:r>
              <a:rPr lang="en-US" sz="4800" noProof="0" dirty="0" err="1">
                <a:latin typeface="Roboto" panose="02000000000000000000" pitchFamily="2" charset="0"/>
                <a:ea typeface="Roboto" panose="02000000000000000000" pitchFamily="2" charset="0"/>
              </a:rPr>
              <a:t>harmonised</a:t>
            </a:r>
            <a:r>
              <a:rPr lang="en-US" sz="4800" noProof="0" dirty="0">
                <a:latin typeface="Roboto" panose="02000000000000000000" pitchFamily="2" charset="0"/>
                <a:ea typeface="Roboto" panose="02000000000000000000" pitchFamily="2" charset="0"/>
              </a:rPr>
              <a:t>”?</a:t>
            </a:r>
            <a:endParaRPr lang="en-GB" sz="4800" noProof="0" dirty="0">
              <a:latin typeface="Roboto" panose="02000000000000000000" pitchFamily="2" charset="0"/>
              <a:ea typeface="Roboto" panose="02000000000000000000" pitchFamily="2" charset="0"/>
            </a:endParaRPr>
          </a:p>
        </p:txBody>
      </p:sp>
      <p:sp>
        <p:nvSpPr>
          <p:cNvPr id="3" name="Inhaltsplatzhalter 2">
            <a:extLst>
              <a:ext uri="{FF2B5EF4-FFF2-40B4-BE49-F238E27FC236}">
                <a16:creationId xmlns:a16="http://schemas.microsoft.com/office/drawing/2014/main" id="{1183B957-FA14-425F-B6FF-2B7BC11621FC}"/>
              </a:ext>
            </a:extLst>
          </p:cNvPr>
          <p:cNvSpPr>
            <a:spLocks noGrp="1"/>
          </p:cNvSpPr>
          <p:nvPr>
            <p:ph idx="1"/>
          </p:nvPr>
        </p:nvSpPr>
        <p:spPr/>
        <p:txBody>
          <a:bodyPr>
            <a:normAutofit/>
          </a:bodyPr>
          <a:lstStyle/>
          <a:p>
            <a:pPr marL="342900" indent="-342900">
              <a:spcBef>
                <a:spcPts val="800"/>
              </a:spcBef>
              <a:spcAft>
                <a:spcPts val="800"/>
              </a:spcAft>
              <a:buFont typeface="Arial" panose="020B0604020202020204" pitchFamily="34" charset="0"/>
              <a:buChar char="•"/>
            </a:pPr>
            <a:r>
              <a:rPr lang="en-US" sz="1600" b="1" noProof="0" dirty="0">
                <a:latin typeface="Arial" panose="020B0604020202020204" pitchFamily="34" charset="0"/>
                <a:cs typeface="Arial" panose="020B0604020202020204" pitchFamily="34" charset="0"/>
              </a:rPr>
              <a:t>Data </a:t>
            </a:r>
            <a:r>
              <a:rPr lang="en-US" sz="1600" b="1" noProof="0" dirty="0" err="1">
                <a:latin typeface="Arial" panose="020B0604020202020204" pitchFamily="34" charset="0"/>
                <a:cs typeface="Arial" panose="020B0604020202020204" pitchFamily="34" charset="0"/>
              </a:rPr>
              <a:t>harmonisation</a:t>
            </a:r>
            <a:r>
              <a:rPr lang="en-US" sz="1600" b="1" noProof="0" dirty="0">
                <a:latin typeface="Arial" panose="020B0604020202020204" pitchFamily="34" charset="0"/>
                <a:cs typeface="Arial" panose="020B0604020202020204" pitchFamily="34" charset="0"/>
              </a:rPr>
              <a:t> </a:t>
            </a:r>
            <a:r>
              <a:rPr lang="en-US" sz="1600" noProof="0" dirty="0">
                <a:latin typeface="Arial" panose="020B0604020202020204" pitchFamily="34" charset="0"/>
                <a:cs typeface="Arial" panose="020B0604020202020204" pitchFamily="34" charset="0"/>
              </a:rPr>
              <a:t>simply means making different kinds of data interoperable, using</a:t>
            </a:r>
            <a:r>
              <a:rPr lang="en-US" sz="1600" dirty="0">
                <a:latin typeface="Arial" panose="020B0604020202020204" pitchFamily="34" charset="0"/>
                <a:cs typeface="Arial" panose="020B0604020202020204" pitchFamily="34" charset="0"/>
              </a:rPr>
              <a:t> a mix of</a:t>
            </a:r>
            <a:r>
              <a:rPr lang="en-US" sz="1600" noProof="0" dirty="0">
                <a:latin typeface="Arial" panose="020B0604020202020204" pitchFamily="34" charset="0"/>
                <a:cs typeface="Arial" panose="020B0604020202020204" pitchFamily="34" charset="0"/>
              </a:rPr>
              <a:t> planning and </a:t>
            </a:r>
            <a:r>
              <a:rPr lang="en-US" sz="1600" noProof="0" dirty="0">
                <a:latin typeface="Arial" panose="020B0604020202020204" pitchFamily="34" charset="0"/>
                <a:cs typeface="Arial" panose="020B0604020202020204" pitchFamily="34" charset="0"/>
                <a:hlinkClick r:id="rId2"/>
              </a:rPr>
              <a:t>technical tools</a:t>
            </a:r>
            <a:r>
              <a:rPr lang="en-US" sz="1600" noProof="0" dirty="0">
                <a:latin typeface="Arial" panose="020B0604020202020204" pitchFamily="34" charset="0"/>
                <a:cs typeface="Arial" panose="020B0604020202020204" pitchFamily="34" charset="0"/>
              </a:rPr>
              <a:t>.</a:t>
            </a:r>
          </a:p>
          <a:p>
            <a:pPr marL="787400" lvl="1" indent="-342900">
              <a:spcBef>
                <a:spcPts val="800"/>
              </a:spcBef>
              <a:spcAft>
                <a:spcPts val="8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Ex ante </a:t>
            </a:r>
            <a:r>
              <a:rPr lang="en-US" sz="1400" b="1" dirty="0" err="1">
                <a:latin typeface="Arial" panose="020B0604020202020204" pitchFamily="34" charset="0"/>
                <a:cs typeface="Arial" panose="020B0604020202020204" pitchFamily="34" charset="0"/>
              </a:rPr>
              <a:t>harmonisation</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 designing a data collection instrument to </a:t>
            </a:r>
            <a:r>
              <a:rPr lang="en-US" sz="1400" dirty="0" err="1">
                <a:latin typeface="Arial" panose="020B0604020202020204" pitchFamily="34" charset="0"/>
                <a:cs typeface="Arial" panose="020B0604020202020204" pitchFamily="34" charset="0"/>
              </a:rPr>
              <a:t>harmonise</a:t>
            </a:r>
            <a:r>
              <a:rPr lang="en-US" sz="1400" dirty="0">
                <a:latin typeface="Arial" panose="020B0604020202020204" pitchFamily="34" charset="0"/>
                <a:cs typeface="Arial" panose="020B0604020202020204" pitchFamily="34" charset="0"/>
              </a:rPr>
              <a:t> with other instruments and/or previously collected data</a:t>
            </a:r>
          </a:p>
          <a:p>
            <a:pPr marL="787400" lvl="1" indent="-342900">
              <a:spcBef>
                <a:spcPts val="800"/>
              </a:spcBef>
              <a:spcAft>
                <a:spcPts val="800"/>
              </a:spcAft>
              <a:buFont typeface="Arial" panose="020B0604020202020204" pitchFamily="34" charset="0"/>
              <a:buChar char="•"/>
            </a:pPr>
            <a:r>
              <a:rPr lang="en-US" sz="1400" b="1" noProof="0" dirty="0">
                <a:latin typeface="Arial" panose="020B0604020202020204" pitchFamily="34" charset="0"/>
                <a:cs typeface="Arial" panose="020B0604020202020204" pitchFamily="34" charset="0"/>
              </a:rPr>
              <a:t>Ex</a:t>
            </a:r>
            <a:r>
              <a:rPr lang="en-US" sz="1400" noProof="0" dirty="0">
                <a:latin typeface="Arial" panose="020B0604020202020204" pitchFamily="34" charset="0"/>
                <a:cs typeface="Arial" panose="020B0604020202020204" pitchFamily="34" charset="0"/>
              </a:rPr>
              <a:t> </a:t>
            </a:r>
            <a:r>
              <a:rPr lang="en-US" sz="1400" b="1" noProof="0" dirty="0">
                <a:latin typeface="Arial" panose="020B0604020202020204" pitchFamily="34" charset="0"/>
                <a:cs typeface="Arial" panose="020B0604020202020204" pitchFamily="34" charset="0"/>
              </a:rPr>
              <a:t>post </a:t>
            </a:r>
            <a:r>
              <a:rPr lang="en-US" sz="1400" b="1" noProof="0" dirty="0" err="1">
                <a:latin typeface="Arial" panose="020B0604020202020204" pitchFamily="34" charset="0"/>
                <a:cs typeface="Arial" panose="020B0604020202020204" pitchFamily="34" charset="0"/>
              </a:rPr>
              <a:t>harmonisation</a:t>
            </a:r>
            <a:r>
              <a:rPr lang="en-US" sz="1400" b="1" noProof="0" dirty="0">
                <a:latin typeface="Arial" panose="020B0604020202020204" pitchFamily="34" charset="0"/>
                <a:cs typeface="Arial" panose="020B0604020202020204" pitchFamily="34" charset="0"/>
              </a:rPr>
              <a:t> </a:t>
            </a:r>
            <a:r>
              <a:rPr lang="en-US" sz="1400" noProof="0" dirty="0">
                <a:latin typeface="Arial" panose="020B0604020202020204" pitchFamily="34" charset="0"/>
                <a:cs typeface="Arial" panose="020B0604020202020204" pitchFamily="34" charset="0"/>
              </a:rPr>
              <a:t>= making data interoperable, which were collected using non-</a:t>
            </a:r>
            <a:r>
              <a:rPr lang="en-US" sz="1400" noProof="0" dirty="0" err="1">
                <a:latin typeface="Arial" panose="020B0604020202020204" pitchFamily="34" charset="0"/>
                <a:cs typeface="Arial" panose="020B0604020202020204" pitchFamily="34" charset="0"/>
              </a:rPr>
              <a:t>harmonised</a:t>
            </a:r>
            <a:r>
              <a:rPr lang="en-US" sz="1400" noProof="0" dirty="0">
                <a:latin typeface="Arial" panose="020B0604020202020204" pitchFamily="34" charset="0"/>
                <a:cs typeface="Arial" panose="020B0604020202020204" pitchFamily="34" charset="0"/>
              </a:rPr>
              <a:t> instruments</a:t>
            </a:r>
          </a:p>
          <a:p>
            <a:pPr marL="342900" indent="-342900">
              <a:spcBef>
                <a:spcPts val="800"/>
              </a:spcBef>
              <a:spcAft>
                <a:spcPts val="800"/>
              </a:spcAft>
              <a:buFont typeface="Arial" panose="020B0604020202020204" pitchFamily="34" charset="0"/>
              <a:buChar char="•"/>
            </a:pPr>
            <a:r>
              <a:rPr lang="en-US" sz="1600" b="1" noProof="0" dirty="0" err="1">
                <a:latin typeface="Arial" panose="020B0604020202020204" pitchFamily="34" charset="0"/>
                <a:cs typeface="Arial" panose="020B0604020202020204" pitchFamily="34" charset="0"/>
              </a:rPr>
              <a:t>Harmonised</a:t>
            </a:r>
            <a:r>
              <a:rPr lang="en-US" sz="1600" b="1" noProof="0" dirty="0">
                <a:latin typeface="Arial" panose="020B0604020202020204" pitchFamily="34" charset="0"/>
                <a:cs typeface="Arial" panose="020B0604020202020204" pitchFamily="34" charset="0"/>
              </a:rPr>
              <a:t> surveys</a:t>
            </a:r>
            <a:r>
              <a:rPr lang="en-US" sz="1600" noProof="0" dirty="0">
                <a:latin typeface="Arial" panose="020B0604020202020204" pitchFamily="34" charset="0"/>
                <a:cs typeface="Arial" panose="020B0604020202020204" pitchFamily="34" charset="0"/>
              </a:rPr>
              <a:t> often use </a:t>
            </a:r>
            <a:r>
              <a:rPr lang="en-US" sz="1600" i="1" noProof="0" dirty="0">
                <a:latin typeface="Arial" panose="020B0604020202020204" pitchFamily="34" charset="0"/>
                <a:cs typeface="Arial" panose="020B0604020202020204" pitchFamily="34" charset="0"/>
              </a:rPr>
              <a:t>questions borrowed/adapted from previous surveys</a:t>
            </a:r>
            <a:endParaRPr lang="en-US" sz="1600" noProof="0" dirty="0">
              <a:latin typeface="Arial" panose="020B0604020202020204" pitchFamily="34" charset="0"/>
              <a:cs typeface="Arial" panose="020B0604020202020204" pitchFamily="34" charset="0"/>
            </a:endParaRPr>
          </a:p>
          <a:p>
            <a:pPr marL="342900" indent="-342900">
              <a:spcBef>
                <a:spcPts val="800"/>
              </a:spcBef>
              <a:spcAft>
                <a:spcPts val="800"/>
              </a:spcAft>
              <a:buFont typeface="Arial" panose="020B0604020202020204" pitchFamily="34" charset="0"/>
              <a:buChar char="•"/>
            </a:pPr>
            <a:r>
              <a:rPr lang="en-US" sz="1600" dirty="0">
                <a:latin typeface="Arial" panose="020B0604020202020204" pitchFamily="34" charset="0"/>
                <a:cs typeface="Arial" panose="020B0604020202020204" pitchFamily="34" charset="0"/>
              </a:rPr>
              <a:t>Example: the </a:t>
            </a:r>
            <a:r>
              <a:rPr lang="en-US" sz="1600" b="1" dirty="0">
                <a:latin typeface="Arial" panose="020B0604020202020204" pitchFamily="34" charset="0"/>
                <a:cs typeface="Arial" panose="020B0604020202020204" pitchFamily="34" charset="0"/>
              </a:rPr>
              <a:t>CEEMID survey </a:t>
            </a:r>
            <a:r>
              <a:rPr lang="en-US" sz="1600" dirty="0">
                <a:latin typeface="Arial" panose="020B0604020202020204" pitchFamily="34" charset="0"/>
                <a:cs typeface="Arial" panose="020B0604020202020204" pitchFamily="34" charset="0"/>
              </a:rPr>
              <a:t>adapted Eurobarometer questions to compare musicians’ data to the population:</a:t>
            </a:r>
          </a:p>
          <a:p>
            <a:pPr marL="787400" lvl="1" indent="-342900">
              <a:spcBef>
                <a:spcPts val="1200"/>
              </a:spcBef>
              <a:spcAft>
                <a:spcPts val="1200"/>
              </a:spcAft>
              <a:buFont typeface="Arial" panose="020B0604020202020204" pitchFamily="34" charset="0"/>
              <a:buChar char="•"/>
            </a:pPr>
            <a:endParaRPr lang="en-US" sz="1600"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19</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624015" y="30991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1" name="Group 10">
            <a:extLst>
              <a:ext uri="{FF2B5EF4-FFF2-40B4-BE49-F238E27FC236}">
                <a16:creationId xmlns:a16="http://schemas.microsoft.com/office/drawing/2014/main" id="{C325C132-18A3-6CAB-90EC-83853888AF59}"/>
              </a:ext>
            </a:extLst>
          </p:cNvPr>
          <p:cNvGrpSpPr>
            <a:grpSpLocks noChangeAspect="1"/>
          </p:cNvGrpSpPr>
          <p:nvPr/>
        </p:nvGrpSpPr>
        <p:grpSpPr>
          <a:xfrm>
            <a:off x="2072387" y="3593951"/>
            <a:ext cx="8047221" cy="2781212"/>
            <a:chOff x="3504042" y="2747507"/>
            <a:chExt cx="4879115" cy="1686278"/>
          </a:xfrm>
        </p:grpSpPr>
        <p:pic>
          <p:nvPicPr>
            <p:cNvPr id="9" name="Picture 8">
              <a:extLst>
                <a:ext uri="{FF2B5EF4-FFF2-40B4-BE49-F238E27FC236}">
                  <a16:creationId xmlns:a16="http://schemas.microsoft.com/office/drawing/2014/main" id="{CD0A62CB-8E75-9A90-49A7-CB73B6934DB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04042" y="2747507"/>
              <a:ext cx="4879115" cy="529093"/>
            </a:xfrm>
            <a:prstGeom prst="rect">
              <a:avLst/>
            </a:prstGeom>
            <a:ln>
              <a:solidFill>
                <a:schemeClr val="accent1"/>
              </a:solidFill>
            </a:ln>
          </p:spPr>
        </p:pic>
        <p:pic>
          <p:nvPicPr>
            <p:cNvPr id="10" name="Picture 9">
              <a:extLst>
                <a:ext uri="{FF2B5EF4-FFF2-40B4-BE49-F238E27FC236}">
                  <a16:creationId xmlns:a16="http://schemas.microsoft.com/office/drawing/2014/main" id="{E22ACD76-8D50-4D3D-642E-004C2B17C5F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04042" y="3227195"/>
              <a:ext cx="4879115" cy="1206590"/>
            </a:xfrm>
            <a:prstGeom prst="rect">
              <a:avLst/>
            </a:prstGeom>
            <a:ln>
              <a:solidFill>
                <a:schemeClr val="accent1"/>
              </a:solidFill>
            </a:ln>
          </p:spPr>
        </p:pic>
      </p:grpSp>
      <p:sp>
        <p:nvSpPr>
          <p:cNvPr id="8" name="TextBox 7">
            <a:extLst>
              <a:ext uri="{FF2B5EF4-FFF2-40B4-BE49-F238E27FC236}">
                <a16:creationId xmlns:a16="http://schemas.microsoft.com/office/drawing/2014/main" id="{E06DAD5C-5BA0-2BFD-1F00-1D679D87B86B}"/>
              </a:ext>
            </a:extLst>
          </p:cNvPr>
          <p:cNvSpPr txBox="1"/>
          <p:nvPr/>
        </p:nvSpPr>
        <p:spPr>
          <a:xfrm>
            <a:off x="3230880" y="3998435"/>
            <a:ext cx="332142" cy="261610"/>
          </a:xfrm>
          <a:prstGeom prst="rect">
            <a:avLst/>
          </a:prstGeom>
          <a:noFill/>
        </p:spPr>
        <p:txBody>
          <a:bodyPr wrap="none" rtlCol="0">
            <a:spAutoFit/>
          </a:bodyPr>
          <a:lstStyle/>
          <a:p>
            <a:r>
              <a:rPr lang="de-DE" sz="1100" dirty="0"/>
              <a:t>XX</a:t>
            </a:r>
            <a:endParaRPr lang="de-DE" dirty="0"/>
          </a:p>
        </p:txBody>
      </p:sp>
      <p:sp>
        <p:nvSpPr>
          <p:cNvPr id="13" name="TextBox 12">
            <a:extLst>
              <a:ext uri="{FF2B5EF4-FFF2-40B4-BE49-F238E27FC236}">
                <a16:creationId xmlns:a16="http://schemas.microsoft.com/office/drawing/2014/main" id="{48A47B6F-ECBF-3A96-5ACF-48F23118461B}"/>
              </a:ext>
            </a:extLst>
          </p:cNvPr>
          <p:cNvSpPr txBox="1"/>
          <p:nvPr/>
        </p:nvSpPr>
        <p:spPr>
          <a:xfrm>
            <a:off x="3208020" y="4518465"/>
            <a:ext cx="332142" cy="261610"/>
          </a:xfrm>
          <a:prstGeom prst="rect">
            <a:avLst/>
          </a:prstGeom>
          <a:noFill/>
        </p:spPr>
        <p:txBody>
          <a:bodyPr wrap="none" rtlCol="0">
            <a:spAutoFit/>
          </a:bodyPr>
          <a:lstStyle/>
          <a:p>
            <a:r>
              <a:rPr lang="de-DE" sz="1100" dirty="0"/>
              <a:t>XX</a:t>
            </a:r>
            <a:endParaRPr lang="de-DE" dirty="0"/>
          </a:p>
        </p:txBody>
      </p:sp>
      <p:sp>
        <p:nvSpPr>
          <p:cNvPr id="12" name="Fußzeilenplatzhalter 3">
            <a:extLst>
              <a:ext uri="{FF2B5EF4-FFF2-40B4-BE49-F238E27FC236}">
                <a16:creationId xmlns:a16="http://schemas.microsoft.com/office/drawing/2014/main" id="{947A29AA-EB67-C7E4-17BF-554FFA061BFF}"/>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151741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92024" y="3026044"/>
            <a:ext cx="11807952" cy="805911"/>
          </a:xfrm>
        </p:spPr>
        <p:txBody>
          <a:bodyPr>
            <a:normAutofit/>
          </a:bodyPr>
          <a:lstStyle/>
          <a:p>
            <a:pPr algn="ctr"/>
            <a:r>
              <a:rPr lang="hu-HU" sz="4800" dirty="0">
                <a:latin typeface="Roboto" panose="02000000000000000000" pitchFamily="2" charset="0"/>
                <a:ea typeface="Roboto" panose="02000000000000000000" pitchFamily="2" charset="0"/>
              </a:rPr>
              <a:t>Dr </a:t>
            </a:r>
            <a:r>
              <a:rPr lang="en-GB" sz="4800" dirty="0">
                <a:latin typeface="Roboto" panose="02000000000000000000" pitchFamily="2" charset="0"/>
                <a:ea typeface="Roboto" panose="02000000000000000000" pitchFamily="2" charset="0"/>
              </a:rPr>
              <a:t>Joost</a:t>
            </a:r>
            <a:r>
              <a:rPr lang="hu-HU" sz="4800" dirty="0">
                <a:latin typeface="Roboto" panose="02000000000000000000" pitchFamily="2" charset="0"/>
                <a:ea typeface="Roboto" panose="02000000000000000000" pitchFamily="2" charset="0"/>
              </a:rPr>
              <a:t> Poort: </a:t>
            </a:r>
            <a:r>
              <a:rPr lang="en-GB" sz="4800" dirty="0">
                <a:latin typeface="Roboto" panose="02000000000000000000" pitchFamily="2" charset="0"/>
                <a:ea typeface="Roboto" panose="02000000000000000000" pitchFamily="2" charset="0"/>
              </a:rPr>
              <a:t>Policy Agenda</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2</a:t>
            </a:fld>
            <a:endParaRPr lang="en-GB" noProof="0"/>
          </a:p>
        </p:txBody>
      </p:sp>
    </p:spTree>
    <p:extLst>
      <p:ext uri="{BB962C8B-B14F-4D97-AF65-F5344CB8AC3E}">
        <p14:creationId xmlns:p14="http://schemas.microsoft.com/office/powerpoint/2010/main" val="3411027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5449" y="479543"/>
            <a:ext cx="11339998" cy="382299"/>
          </a:xfrm>
        </p:spPr>
        <p:txBody>
          <a:bodyPr>
            <a:noAutofit/>
          </a:bodyPr>
          <a:lstStyle/>
          <a:p>
            <a:pPr algn="ctr"/>
            <a:r>
              <a:rPr lang="en-US" sz="4000" noProof="0" dirty="0">
                <a:latin typeface="Roboto" panose="02000000000000000000" pitchFamily="2" charset="0"/>
                <a:ea typeface="Roboto" panose="02000000000000000000" pitchFamily="2" charset="0"/>
              </a:rPr>
              <a:t>What </a:t>
            </a:r>
            <a:r>
              <a:rPr lang="en-US" sz="4000" dirty="0">
                <a:latin typeface="Roboto" panose="02000000000000000000" pitchFamily="2" charset="0"/>
                <a:ea typeface="Roboto" panose="02000000000000000000" pitchFamily="2" charset="0"/>
              </a:rPr>
              <a:t>relevant survey data exist </a:t>
            </a:r>
            <a:br>
              <a:rPr lang="en-US" sz="4000" dirty="0">
                <a:latin typeface="Roboto" panose="02000000000000000000" pitchFamily="2" charset="0"/>
                <a:ea typeface="Roboto" panose="02000000000000000000" pitchFamily="2" charset="0"/>
              </a:rPr>
            </a:br>
            <a:r>
              <a:rPr lang="en-US" sz="4000" dirty="0">
                <a:latin typeface="Roboto" panose="02000000000000000000" pitchFamily="2" charset="0"/>
                <a:ea typeface="Roboto" panose="02000000000000000000" pitchFamily="2" charset="0"/>
              </a:rPr>
              <a:t>on an SK level?</a:t>
            </a:r>
            <a:endParaRPr lang="en-GB" sz="4000" noProof="0" dirty="0">
              <a:latin typeface="Roboto" panose="02000000000000000000" pitchFamily="2" charset="0"/>
              <a:ea typeface="Roboto" panose="02000000000000000000" pitchFamily="2" charset="0"/>
            </a:endParaRPr>
          </a:p>
        </p:txBody>
      </p:sp>
      <p:graphicFrame>
        <p:nvGraphicFramePr>
          <p:cNvPr id="12" name="Table 13">
            <a:extLst>
              <a:ext uri="{FF2B5EF4-FFF2-40B4-BE49-F238E27FC236}">
                <a16:creationId xmlns:a16="http://schemas.microsoft.com/office/drawing/2014/main" id="{504DDE64-473C-8036-E13D-DD46AFB0FE7C}"/>
              </a:ext>
            </a:extLst>
          </p:cNvPr>
          <p:cNvGraphicFramePr>
            <a:graphicFrameLocks noGrp="1"/>
          </p:cNvGraphicFramePr>
          <p:nvPr>
            <p:ph idx="1"/>
            <p:extLst>
              <p:ext uri="{D42A27DB-BD31-4B8C-83A1-F6EECF244321}">
                <p14:modId xmlns:p14="http://schemas.microsoft.com/office/powerpoint/2010/main" val="3498798920"/>
              </p:ext>
            </p:extLst>
          </p:nvPr>
        </p:nvGraphicFramePr>
        <p:xfrm>
          <a:off x="425449" y="1382867"/>
          <a:ext cx="11340549" cy="4995590"/>
        </p:xfrm>
        <a:graphic>
          <a:graphicData uri="http://schemas.openxmlformats.org/drawingml/2006/table">
            <a:tbl>
              <a:tblPr firstRow="1" bandRow="1">
                <a:tableStyleId>{5C22544A-7EE6-4342-B048-85BDC9FD1C3A}</a:tableStyleId>
              </a:tblPr>
              <a:tblGrid>
                <a:gridCol w="1316054">
                  <a:extLst>
                    <a:ext uri="{9D8B030D-6E8A-4147-A177-3AD203B41FA5}">
                      <a16:colId xmlns:a16="http://schemas.microsoft.com/office/drawing/2014/main" val="1246810117"/>
                    </a:ext>
                  </a:extLst>
                </a:gridCol>
                <a:gridCol w="1967372">
                  <a:extLst>
                    <a:ext uri="{9D8B030D-6E8A-4147-A177-3AD203B41FA5}">
                      <a16:colId xmlns:a16="http://schemas.microsoft.com/office/drawing/2014/main" val="3587094054"/>
                    </a:ext>
                  </a:extLst>
                </a:gridCol>
                <a:gridCol w="3365280">
                  <a:extLst>
                    <a:ext uri="{9D8B030D-6E8A-4147-A177-3AD203B41FA5}">
                      <a16:colId xmlns:a16="http://schemas.microsoft.com/office/drawing/2014/main" val="3317289902"/>
                    </a:ext>
                  </a:extLst>
                </a:gridCol>
                <a:gridCol w="4691843">
                  <a:extLst>
                    <a:ext uri="{9D8B030D-6E8A-4147-A177-3AD203B41FA5}">
                      <a16:colId xmlns:a16="http://schemas.microsoft.com/office/drawing/2014/main" val="1698355101"/>
                    </a:ext>
                  </a:extLst>
                </a:gridCol>
              </a:tblGrid>
              <a:tr h="166139">
                <a:tc>
                  <a:txBody>
                    <a:bodyPr/>
                    <a:lstStyle/>
                    <a:p>
                      <a:r>
                        <a:rPr lang="en-US" sz="1400" dirty="0">
                          <a:latin typeface="Roboto" panose="02000000000000000000" pitchFamily="2" charset="0"/>
                          <a:ea typeface="Roboto" panose="02000000000000000000" pitchFamily="2" charset="0"/>
                        </a:rPr>
                        <a:t>Controller</a:t>
                      </a:r>
                      <a:endParaRPr lang="de-DE" sz="1400" dirty="0">
                        <a:latin typeface="Roboto" panose="02000000000000000000" pitchFamily="2" charset="0"/>
                        <a:ea typeface="Roboto" panose="02000000000000000000" pitchFamily="2" charset="0"/>
                      </a:endParaRPr>
                    </a:p>
                  </a:txBody>
                  <a:tcPr/>
                </a:tc>
                <a:tc>
                  <a:txBody>
                    <a:bodyPr/>
                    <a:lstStyle/>
                    <a:p>
                      <a:r>
                        <a:rPr lang="en-US" sz="1400" dirty="0">
                          <a:latin typeface="Roboto" panose="02000000000000000000" pitchFamily="2" charset="0"/>
                          <a:ea typeface="Roboto" panose="02000000000000000000" pitchFamily="2" charset="0"/>
                        </a:rPr>
                        <a:t>Reporting unit</a:t>
                      </a:r>
                      <a:endParaRPr lang="de-DE" sz="1400" dirty="0">
                        <a:latin typeface="Roboto" panose="02000000000000000000" pitchFamily="2" charset="0"/>
                        <a:ea typeface="Roboto" panose="02000000000000000000" pitchFamily="2" charset="0"/>
                      </a:endParaRPr>
                    </a:p>
                  </a:txBody>
                  <a:tcPr/>
                </a:tc>
                <a:tc>
                  <a:txBody>
                    <a:bodyPr/>
                    <a:lstStyle/>
                    <a:p>
                      <a:r>
                        <a:rPr lang="en-US" sz="1400" dirty="0">
                          <a:latin typeface="Roboto" panose="02000000000000000000" pitchFamily="2" charset="0"/>
                          <a:ea typeface="Roboto" panose="02000000000000000000" pitchFamily="2" charset="0"/>
                        </a:rPr>
                        <a:t>Surveys </a:t>
                      </a:r>
                      <a:endParaRPr lang="de-DE" sz="1400" dirty="0">
                        <a:latin typeface="Roboto" panose="02000000000000000000" pitchFamily="2" charset="0"/>
                        <a:ea typeface="Roboto" panose="02000000000000000000" pitchFamily="2" charset="0"/>
                      </a:endParaRPr>
                    </a:p>
                  </a:txBody>
                  <a:tcPr/>
                </a:tc>
                <a:tc>
                  <a:txBody>
                    <a:bodyPr/>
                    <a:lstStyle/>
                    <a:p>
                      <a:r>
                        <a:rPr lang="de-DE" sz="1400" dirty="0">
                          <a:latin typeface="Roboto" panose="02000000000000000000" pitchFamily="2" charset="0"/>
                          <a:ea typeface="Roboto" panose="02000000000000000000" pitchFamily="2" charset="0"/>
                        </a:rPr>
                        <a:t>Variables</a:t>
                      </a:r>
                    </a:p>
                  </a:txBody>
                  <a:tcPr/>
                </a:tc>
                <a:extLst>
                  <a:ext uri="{0D108BD9-81ED-4DB2-BD59-A6C34878D82A}">
                    <a16:rowId xmlns:a16="http://schemas.microsoft.com/office/drawing/2014/main" val="1248839260"/>
                  </a:ext>
                </a:extLst>
              </a:tr>
              <a:tr h="398733">
                <a:tc>
                  <a:txBody>
                    <a:bodyPr/>
                    <a:lstStyle/>
                    <a:p>
                      <a:r>
                        <a:rPr lang="de-DE" sz="1300" dirty="0">
                          <a:latin typeface="Arial" panose="020B0604020202020204" pitchFamily="34" charset="0"/>
                          <a:cs typeface="Arial" panose="020B0604020202020204" pitchFamily="34" charset="0"/>
                        </a:rPr>
                        <a:t>Stat. Office SR</a:t>
                      </a:r>
                    </a:p>
                  </a:txBody>
                  <a:tcPr/>
                </a:tc>
                <a:tc>
                  <a:txBody>
                    <a:bodyPr/>
                    <a:lstStyle/>
                    <a:p>
                      <a:r>
                        <a:rPr lang="de-DE" sz="1300" dirty="0">
                          <a:latin typeface="Arial" panose="020B0604020202020204" pitchFamily="34" charset="0"/>
                          <a:cs typeface="Arial" panose="020B0604020202020204" pitchFamily="34" charset="0"/>
                        </a:rPr>
                        <a:t>Enterprises</a:t>
                      </a:r>
                    </a:p>
                  </a:txBody>
                  <a:tcPr/>
                </a:tc>
                <a:tc>
                  <a:txBody>
                    <a:bodyPr/>
                    <a:lstStyle/>
                    <a:p>
                      <a:r>
                        <a:rPr lang="de-DE" sz="1300" dirty="0">
                          <a:latin typeface="Arial" panose="020B0604020202020204" pitchFamily="34" charset="0"/>
                          <a:cs typeface="Arial" panose="020B0604020202020204" pitchFamily="34" charset="0"/>
                        </a:rPr>
                        <a:t>26.1 Prices </a:t>
                      </a:r>
                      <a:r>
                        <a:rPr lang="de-DE" sz="1300" dirty="0" err="1">
                          <a:latin typeface="Arial" panose="020B0604020202020204" pitchFamily="34" charset="0"/>
                          <a:cs typeface="Arial" panose="020B0604020202020204" pitchFamily="34" charset="0"/>
                        </a:rPr>
                        <a:t>IaK</a:t>
                      </a:r>
                      <a:r>
                        <a:rPr lang="de-DE" sz="1300" dirty="0">
                          <a:latin typeface="Arial" panose="020B0604020202020204" pitchFamily="34" charset="0"/>
                          <a:cs typeface="Arial" panose="020B0604020202020204" pitchFamily="34" charset="0"/>
                        </a:rPr>
                        <a:t>; 26.2 Prices </a:t>
                      </a:r>
                      <a:r>
                        <a:rPr lang="de-DE" sz="1300" dirty="0" err="1">
                          <a:latin typeface="Arial" panose="020B0604020202020204" pitchFamily="34" charset="0"/>
                          <a:cs typeface="Arial" panose="020B0604020202020204" pitchFamily="34" charset="0"/>
                        </a:rPr>
                        <a:t>IaK</a:t>
                      </a:r>
                      <a:r>
                        <a:rPr lang="de-DE" sz="1300" dirty="0">
                          <a:latin typeface="Arial" panose="020B0604020202020204" pitchFamily="34" charset="0"/>
                          <a:cs typeface="Arial" panose="020B0604020202020204" pitchFamily="34" charset="0"/>
                        </a:rPr>
                        <a:t>; 32.2 Vol. </a:t>
                      </a:r>
                      <a:r>
                        <a:rPr lang="de-DE" sz="1300" dirty="0" err="1">
                          <a:latin typeface="Arial" panose="020B0604020202020204" pitchFamily="34" charset="0"/>
                          <a:cs typeface="Arial" panose="020B0604020202020204" pitchFamily="34" charset="0"/>
                        </a:rPr>
                        <a:t>IaK</a:t>
                      </a:r>
                      <a:r>
                        <a:rPr lang="de-DE" sz="1300" dirty="0">
                          <a:latin typeface="Arial" panose="020B0604020202020204" pitchFamily="34" charset="0"/>
                          <a:cs typeface="Arial" panose="020B0604020202020204" pitchFamily="34" charset="0"/>
                        </a:rPr>
                        <a:t> 1-01; 32.2 Vol. </a:t>
                      </a:r>
                      <a:r>
                        <a:rPr lang="de-DE" sz="1300" dirty="0" err="1">
                          <a:latin typeface="Arial" panose="020B0604020202020204" pitchFamily="34" charset="0"/>
                          <a:cs typeface="Arial" panose="020B0604020202020204" pitchFamily="34" charset="0"/>
                        </a:rPr>
                        <a:t>IaK</a:t>
                      </a:r>
                      <a:r>
                        <a:rPr lang="de-DE" sz="1300" dirty="0">
                          <a:latin typeface="Arial" panose="020B0604020202020204" pitchFamily="34" charset="0"/>
                          <a:cs typeface="Arial" panose="020B0604020202020204" pitchFamily="34" charset="0"/>
                        </a:rPr>
                        <a:t> 2-01 (</a:t>
                      </a:r>
                      <a:r>
                        <a:rPr lang="de-DE" sz="1300" dirty="0" err="1">
                          <a:latin typeface="Arial" panose="020B0604020202020204" pitchFamily="34" charset="0"/>
                          <a:cs typeface="Arial" panose="020B0604020202020204" pitchFamily="34" charset="0"/>
                        </a:rPr>
                        <a:t>Roč</a:t>
                      </a:r>
                      <a:r>
                        <a:rPr lang="de-DE" sz="1300" dirty="0">
                          <a:latin typeface="Arial" panose="020B0604020202020204" pitchFamily="34" charset="0"/>
                          <a:cs typeface="Arial" panose="020B0604020202020204" pitchFamily="34" charset="0"/>
                        </a:rPr>
                        <a:t> 1-01); 60.1 </a:t>
                      </a:r>
                      <a:r>
                        <a:rPr lang="de-DE" sz="1300" dirty="0" err="1">
                          <a:latin typeface="Arial" panose="020B0604020202020204" pitchFamily="34" charset="0"/>
                          <a:cs typeface="Arial" panose="020B0604020202020204" pitchFamily="34" charset="0"/>
                        </a:rPr>
                        <a:t>IaK</a:t>
                      </a:r>
                      <a:r>
                        <a:rPr lang="de-DE" sz="1300" dirty="0">
                          <a:latin typeface="Arial" panose="020B0604020202020204" pitchFamily="34" charset="0"/>
                          <a:cs typeface="Arial" panose="020B0604020202020204" pitchFamily="34" charset="0"/>
                        </a:rPr>
                        <a:t> 1-12 (</a:t>
                      </a:r>
                      <a:r>
                        <a:rPr lang="de-DE" sz="1300" dirty="0" err="1">
                          <a:latin typeface="Arial" panose="020B0604020202020204" pitchFamily="34" charset="0"/>
                          <a:cs typeface="Arial" panose="020B0604020202020204" pitchFamily="34" charset="0"/>
                        </a:rPr>
                        <a:t>Roč</a:t>
                      </a:r>
                      <a:r>
                        <a:rPr lang="de-DE" sz="1300" dirty="0">
                          <a:latin typeface="Arial" panose="020B0604020202020204" pitchFamily="34" charset="0"/>
                          <a:cs typeface="Arial" panose="020B0604020202020204" pitchFamily="34" charset="0"/>
                        </a:rPr>
                        <a:t> 2-01)</a:t>
                      </a:r>
                    </a:p>
                  </a:txBody>
                  <a:tcPr/>
                </a:tc>
                <a:tc>
                  <a:txBody>
                    <a:bodyPr/>
                    <a:lstStyle/>
                    <a:p>
                      <a:r>
                        <a:rPr lang="de-DE" sz="1300" dirty="0">
                          <a:latin typeface="Arial" panose="020B0604020202020204" pitchFamily="34" charset="0"/>
                          <a:cs typeface="Arial" panose="020B0604020202020204" pitchFamily="34" charset="0"/>
                        </a:rPr>
                        <a:t>Prices; </a:t>
                      </a:r>
                      <a:r>
                        <a:rPr lang="de-DE" sz="1300" dirty="0" err="1">
                          <a:latin typeface="Arial" panose="020B0604020202020204" pitchFamily="34" charset="0"/>
                          <a:cs typeface="Arial" panose="020B0604020202020204" pitchFamily="34" charset="0"/>
                        </a:rPr>
                        <a:t>financial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cross-sectional</a:t>
                      </a:r>
                      <a:r>
                        <a:rPr lang="de-DE" sz="1300" dirty="0">
                          <a:latin typeface="Arial" panose="020B0604020202020204" pitchFamily="34" charset="0"/>
                          <a:cs typeface="Arial" panose="020B0604020202020204" pitchFamily="34" charset="0"/>
                        </a:rPr>
                        <a:t>, plant, </a:t>
                      </a:r>
                      <a:r>
                        <a:rPr lang="de-DE" sz="1300" dirty="0" err="1">
                          <a:latin typeface="Arial" panose="020B0604020202020204" pitchFamily="34" charset="0"/>
                          <a:cs typeface="Arial" panose="020B0604020202020204" pitchFamily="34" charset="0"/>
                        </a:rPr>
                        <a:t>sectoral</a:t>
                      </a:r>
                      <a:r>
                        <a:rPr lang="de-DE" sz="1300" dirty="0">
                          <a:latin typeface="Arial" panose="020B0604020202020204" pitchFamily="34" charset="0"/>
                          <a:cs typeface="Arial" panose="020B0604020202020204" pitchFamily="34" charset="0"/>
                        </a:rPr>
                        <a:t>, and </a:t>
                      </a:r>
                      <a:r>
                        <a:rPr lang="de-DE" sz="1300" dirty="0" err="1">
                          <a:latin typeface="Arial" panose="020B0604020202020204" pitchFamily="34" charset="0"/>
                          <a:cs typeface="Arial" panose="020B0604020202020204" pitchFamily="34" charset="0"/>
                        </a:rPr>
                        <a:t>local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unit</a:t>
                      </a:r>
                      <a:r>
                        <a:rPr lang="de-DE" sz="1300" dirty="0">
                          <a:latin typeface="Arial" panose="020B0604020202020204" pitchFamily="34" charset="0"/>
                          <a:cs typeface="Arial" panose="020B0604020202020204" pitchFamily="34" charset="0"/>
                        </a:rPr>
                        <a:t> variables -- SK NACE 58-63</a:t>
                      </a:r>
                    </a:p>
                  </a:txBody>
                  <a:tcPr/>
                </a:tc>
                <a:extLst>
                  <a:ext uri="{0D108BD9-81ED-4DB2-BD59-A6C34878D82A}">
                    <a16:rowId xmlns:a16="http://schemas.microsoft.com/office/drawing/2014/main" val="2908950288"/>
                  </a:ext>
                </a:extLst>
              </a:tr>
              <a:tr h="166139">
                <a:tc>
                  <a:txBody>
                    <a:bodyPr/>
                    <a:lstStyle/>
                    <a:p>
                      <a:r>
                        <a:rPr lang="de-DE" sz="1300" dirty="0">
                          <a:latin typeface="Arial" panose="020B0604020202020204" pitchFamily="34" charset="0"/>
                          <a:cs typeface="Arial" panose="020B0604020202020204" pitchFamily="34" charset="0"/>
                        </a:rPr>
                        <a:t>Stat. Office SR</a:t>
                      </a:r>
                    </a:p>
                  </a:txBody>
                  <a:tcPr/>
                </a:tc>
                <a:tc>
                  <a:txBody>
                    <a:bodyPr/>
                    <a:lstStyle/>
                    <a:p>
                      <a:r>
                        <a:rPr lang="de-DE" sz="1300" dirty="0">
                          <a:latin typeface="Arial" panose="020B0604020202020204" pitchFamily="34" charset="0"/>
                          <a:cs typeface="Arial" panose="020B0604020202020204" pitchFamily="34" charset="0"/>
                        </a:rPr>
                        <a:t>NPOs</a:t>
                      </a:r>
                    </a:p>
                  </a:txBody>
                  <a:tcPr/>
                </a:tc>
                <a:tc>
                  <a:txBody>
                    <a:bodyPr/>
                    <a:lstStyle/>
                    <a:p>
                      <a:r>
                        <a:rPr lang="de-DE" sz="1300" dirty="0">
                          <a:latin typeface="Arial" panose="020B0604020202020204" pitchFamily="34" charset="0"/>
                          <a:cs typeface="Arial" panose="020B0604020202020204" pitchFamily="34" charset="0"/>
                        </a:rPr>
                        <a:t>67.1 NSNO 1-01</a:t>
                      </a:r>
                    </a:p>
                  </a:txBody>
                  <a:tcPr/>
                </a:tc>
                <a:tc>
                  <a:txBody>
                    <a:bodyPr/>
                    <a:lstStyle/>
                    <a:p>
                      <a:r>
                        <a:rPr lang="de-DE" sz="1300" dirty="0">
                          <a:latin typeface="Arial" panose="020B0604020202020204" pitchFamily="34" charset="0"/>
                          <a:cs typeface="Arial" panose="020B0604020202020204" pitchFamily="34" charset="0"/>
                        </a:rPr>
                        <a:t>Financial variables, etc.</a:t>
                      </a:r>
                    </a:p>
                  </a:txBody>
                  <a:tcPr/>
                </a:tc>
                <a:extLst>
                  <a:ext uri="{0D108BD9-81ED-4DB2-BD59-A6C34878D82A}">
                    <a16:rowId xmlns:a16="http://schemas.microsoft.com/office/drawing/2014/main" val="1991436130"/>
                  </a:ext>
                </a:extLst>
              </a:tr>
              <a:tr h="166139">
                <a:tc>
                  <a:txBody>
                    <a:bodyPr/>
                    <a:lstStyle/>
                    <a:p>
                      <a:r>
                        <a:rPr lang="de-DE" sz="1300" dirty="0">
                          <a:latin typeface="Arial" panose="020B0604020202020204" pitchFamily="34" charset="0"/>
                          <a:cs typeface="Arial" panose="020B0604020202020204" pitchFamily="34" charset="0"/>
                        </a:rPr>
                        <a:t>Stat. Office SR</a:t>
                      </a:r>
                    </a:p>
                  </a:txBody>
                  <a:tcPr/>
                </a:tc>
                <a:tc>
                  <a:txBody>
                    <a:bodyPr/>
                    <a:lstStyle/>
                    <a:p>
                      <a:r>
                        <a:rPr lang="de-DE" sz="1300" dirty="0">
                          <a:latin typeface="Arial" panose="020B0604020202020204" pitchFamily="34" charset="0"/>
                          <a:cs typeface="Arial" panose="020B0604020202020204" pitchFamily="34" charset="0"/>
                        </a:rPr>
                        <a:t>Households</a:t>
                      </a:r>
                    </a:p>
                  </a:txBody>
                  <a:tcPr/>
                </a:tc>
                <a:tc>
                  <a:txBody>
                    <a:bodyPr/>
                    <a:lstStyle/>
                    <a:p>
                      <a:r>
                        <a:rPr lang="de-DE" sz="1300" dirty="0">
                          <a:latin typeface="Arial" panose="020B0604020202020204" pitchFamily="34" charset="0"/>
                          <a:cs typeface="Arial" panose="020B0604020202020204" pitchFamily="34" charset="0"/>
                        </a:rPr>
                        <a:t>83.1 ICT HH 1-01</a:t>
                      </a:r>
                    </a:p>
                  </a:txBody>
                  <a:tcPr/>
                </a:tc>
                <a:tc>
                  <a:txBody>
                    <a:bodyPr/>
                    <a:lstStyle/>
                    <a:p>
                      <a:r>
                        <a:rPr lang="de-DE" sz="1300" dirty="0">
                          <a:latin typeface="Arial" panose="020B0604020202020204" pitchFamily="34" charset="0"/>
                          <a:cs typeface="Arial" panose="020B0604020202020204" pitchFamily="34" charset="0"/>
                        </a:rPr>
                        <a:t>ICT </a:t>
                      </a:r>
                      <a:r>
                        <a:rPr lang="de-DE" sz="1300" dirty="0" err="1">
                          <a:latin typeface="Arial" panose="020B0604020202020204" pitchFamily="34" charset="0"/>
                          <a:cs typeface="Arial" panose="020B0604020202020204" pitchFamily="34" charset="0"/>
                        </a:rPr>
                        <a:t>access</a:t>
                      </a:r>
                      <a:r>
                        <a:rPr lang="de-DE" sz="1300" dirty="0">
                          <a:latin typeface="Arial" panose="020B0604020202020204" pitchFamily="34" charset="0"/>
                          <a:cs typeface="Arial" panose="020B0604020202020204" pitchFamily="34" charset="0"/>
                        </a:rPr>
                        <a:t> and </a:t>
                      </a:r>
                      <a:r>
                        <a:rPr lang="de-DE" sz="1300" dirty="0" err="1">
                          <a:latin typeface="Arial" panose="020B0604020202020204" pitchFamily="34" charset="0"/>
                          <a:cs typeface="Arial" panose="020B0604020202020204" pitchFamily="34" charset="0"/>
                        </a:rPr>
                        <a:t>use</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13326722"/>
                  </a:ext>
                </a:extLst>
              </a:tr>
              <a:tr h="166139">
                <a:tc>
                  <a:txBody>
                    <a:bodyPr/>
                    <a:lstStyle/>
                    <a:p>
                      <a:r>
                        <a:rPr lang="de-DE" sz="1300" dirty="0">
                          <a:latin typeface="Arial" panose="020B0604020202020204" pitchFamily="34" charset="0"/>
                          <a:cs typeface="Arial" panose="020B0604020202020204" pitchFamily="34" charset="0"/>
                        </a:rPr>
                        <a:t>Stat. Office SR</a:t>
                      </a:r>
                    </a:p>
                  </a:txBody>
                  <a:tcPr/>
                </a:tc>
                <a:tc>
                  <a:txBody>
                    <a:bodyPr/>
                    <a:lstStyle/>
                    <a:p>
                      <a:r>
                        <a:rPr lang="de-DE" sz="1300" dirty="0">
                          <a:latin typeface="Arial" panose="020B0604020202020204" pitchFamily="34" charset="0"/>
                          <a:cs typeface="Arial" panose="020B0604020202020204" pitchFamily="34" charset="0"/>
                        </a:rPr>
                        <a:t>Enterprises</a:t>
                      </a:r>
                    </a:p>
                  </a:txBody>
                  <a:tcPr/>
                </a:tc>
                <a:tc>
                  <a:txBody>
                    <a:bodyPr/>
                    <a:lstStyle/>
                    <a:p>
                      <a:r>
                        <a:rPr lang="de-DE" sz="1300" dirty="0">
                          <a:latin typeface="Arial" panose="020B0604020202020204" pitchFamily="34" charset="0"/>
                          <a:cs typeface="Arial" panose="020B0604020202020204" pitchFamily="34" charset="0"/>
                        </a:rPr>
                        <a:t>84.1 ICT ENT 2-01</a:t>
                      </a:r>
                    </a:p>
                  </a:txBody>
                  <a:tcPr/>
                </a:tc>
                <a:tc>
                  <a:txBody>
                    <a:bodyPr/>
                    <a:lstStyle/>
                    <a:p>
                      <a:r>
                        <a:rPr lang="de-DE" sz="1300" dirty="0">
                          <a:latin typeface="Arial" panose="020B0604020202020204" pitchFamily="34" charset="0"/>
                          <a:cs typeface="Arial" panose="020B0604020202020204" pitchFamily="34" charset="0"/>
                        </a:rPr>
                        <a:t>ICT </a:t>
                      </a:r>
                      <a:r>
                        <a:rPr lang="de-DE" sz="1300" dirty="0" err="1">
                          <a:latin typeface="Arial" panose="020B0604020202020204" pitchFamily="34" charset="0"/>
                          <a:cs typeface="Arial" panose="020B0604020202020204" pitchFamily="34" charset="0"/>
                        </a:rPr>
                        <a:t>access</a:t>
                      </a:r>
                      <a:r>
                        <a:rPr lang="de-DE" sz="1300" dirty="0">
                          <a:latin typeface="Arial" panose="020B0604020202020204" pitchFamily="34" charset="0"/>
                          <a:cs typeface="Arial" panose="020B0604020202020204" pitchFamily="34" charset="0"/>
                        </a:rPr>
                        <a:t> and </a:t>
                      </a:r>
                      <a:r>
                        <a:rPr lang="de-DE" sz="1300" dirty="0" err="1">
                          <a:latin typeface="Arial" panose="020B0604020202020204" pitchFamily="34" charset="0"/>
                          <a:cs typeface="Arial" panose="020B0604020202020204" pitchFamily="34" charset="0"/>
                        </a:rPr>
                        <a:t>use</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08347793"/>
                  </a:ext>
                </a:extLst>
              </a:tr>
              <a:tr h="282436">
                <a:tc>
                  <a:txBody>
                    <a:bodyPr/>
                    <a:lstStyle/>
                    <a:p>
                      <a:r>
                        <a:rPr lang="de-DE" sz="1300" dirty="0">
                          <a:latin typeface="Arial" panose="020B0604020202020204" pitchFamily="34" charset="0"/>
                          <a:cs typeface="Arial" panose="020B0604020202020204" pitchFamily="34" charset="0"/>
                        </a:rPr>
                        <a:t>MK SR</a:t>
                      </a:r>
                    </a:p>
                  </a:txBody>
                  <a:tcPr/>
                </a:tc>
                <a:tc>
                  <a:txBody>
                    <a:bodyPr/>
                    <a:lstStyle/>
                    <a:p>
                      <a:r>
                        <a:rPr lang="de-DE" sz="1300" dirty="0">
                          <a:latin typeface="Arial" panose="020B0604020202020204" pitchFamily="34" charset="0"/>
                          <a:cs typeface="Arial" panose="020B0604020202020204" pitchFamily="34" charset="0"/>
                        </a:rPr>
                        <a:t>Cities; </a:t>
                      </a:r>
                      <a:r>
                        <a:rPr lang="de-DE" sz="1300" dirty="0" err="1">
                          <a:latin typeface="Arial" panose="020B0604020202020204" pitchFamily="34" charset="0"/>
                          <a:cs typeface="Arial" panose="020B0604020202020204" pitchFamily="34" charset="0"/>
                        </a:rPr>
                        <a:t>cultural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orgs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50.1 Kult 3-01</a:t>
                      </a:r>
                    </a:p>
                  </a:txBody>
                  <a:tcPr/>
                </a:tc>
                <a:tc>
                  <a:txBody>
                    <a:bodyPr/>
                    <a:lstStyle/>
                    <a:p>
                      <a:r>
                        <a:rPr lang="de-DE" sz="1300" dirty="0" err="1">
                          <a:latin typeface="Arial" panose="020B0604020202020204" pitchFamily="34" charset="0"/>
                          <a:cs typeface="Arial" panose="020B0604020202020204" pitchFamily="34" charset="0"/>
                        </a:rPr>
                        <a:t>Subjects</a:t>
                      </a:r>
                      <a:r>
                        <a:rPr lang="de-DE" sz="1300" dirty="0">
                          <a:latin typeface="Arial" panose="020B0604020202020204" pitchFamily="34" charset="0"/>
                          <a:cs typeface="Arial" panose="020B0604020202020204" pitchFamily="34" charset="0"/>
                        </a:rPr>
                        <a:t>/</a:t>
                      </a:r>
                      <a:r>
                        <a:rPr lang="de-DE" sz="1300" dirty="0" err="1">
                          <a:latin typeface="Arial" panose="020B0604020202020204" pitchFamily="34" charset="0"/>
                          <a:cs typeface="Arial" panose="020B0604020202020204" pitchFamily="34" charset="0"/>
                        </a:rPr>
                        <a:t>scope</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of</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cultural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activities</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economic</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indicators</a:t>
                      </a:r>
                      <a:r>
                        <a:rPr lang="de-DE" sz="1300" dirty="0">
                          <a:latin typeface="Arial" panose="020B0604020202020204" pitchFamily="34" charset="0"/>
                          <a:cs typeface="Arial" panose="020B0604020202020204" pitchFamily="34" charset="0"/>
                        </a:rPr>
                        <a:t>, etc.</a:t>
                      </a:r>
                    </a:p>
                  </a:txBody>
                  <a:tcPr/>
                </a:tc>
                <a:extLst>
                  <a:ext uri="{0D108BD9-81ED-4DB2-BD59-A6C34878D82A}">
                    <a16:rowId xmlns:a16="http://schemas.microsoft.com/office/drawing/2014/main" val="904938989"/>
                  </a:ext>
                </a:extLst>
              </a:tr>
              <a:tr h="166139">
                <a:tc>
                  <a:txBody>
                    <a:bodyPr/>
                    <a:lstStyle/>
                    <a:p>
                      <a:r>
                        <a:rPr lang="de-DE" sz="1300" dirty="0">
                          <a:latin typeface="Arial" panose="020B0604020202020204" pitchFamily="34" charset="0"/>
                          <a:cs typeface="Arial" panose="020B0604020202020204" pitchFamily="34" charset="0"/>
                        </a:rPr>
                        <a:t>MK SR</a:t>
                      </a:r>
                    </a:p>
                  </a:txBody>
                  <a:tcPr/>
                </a:tc>
                <a:tc>
                  <a:txBody>
                    <a:bodyPr/>
                    <a:lstStyle/>
                    <a:p>
                      <a:r>
                        <a:rPr lang="de-DE" sz="1300" dirty="0">
                          <a:latin typeface="Arial" panose="020B0604020202020204" pitchFamily="34" charset="0"/>
                          <a:cs typeface="Arial" panose="020B0604020202020204" pitchFamily="34" charset="0"/>
                        </a:rPr>
                        <a:t>Music</a:t>
                      </a:r>
                      <a:r>
                        <a:rPr lang="de-DE" sz="1300" baseline="0" dirty="0">
                          <a:latin typeface="Arial" panose="020B0604020202020204" pitchFamily="34" charset="0"/>
                          <a:cs typeface="Arial" panose="020B0604020202020204" pitchFamily="34" charset="0"/>
                        </a:rPr>
                        <a:t> </a:t>
                      </a:r>
                      <a:r>
                        <a:rPr lang="de-DE" sz="1300" baseline="0" dirty="0" err="1">
                          <a:latin typeface="Arial" panose="020B0604020202020204" pitchFamily="34" charset="0"/>
                          <a:cs typeface="Arial" panose="020B0604020202020204" pitchFamily="34" charset="0"/>
                        </a:rPr>
                        <a:t>ensembles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52.1 Kult 5-01</a:t>
                      </a:r>
                    </a:p>
                  </a:txBody>
                  <a:tcPr/>
                </a:tc>
                <a:tc>
                  <a:txBody>
                    <a:bodyPr/>
                    <a:lstStyle/>
                    <a:p>
                      <a:r>
                        <a:rPr lang="de-DE" sz="1300" dirty="0">
                          <a:latin typeface="Arial" panose="020B0604020202020204" pitchFamily="34" charset="0"/>
                          <a:cs typeface="Arial" panose="020B0604020202020204" pitchFamily="34" charset="0"/>
                        </a:rPr>
                        <a:t>Musical </a:t>
                      </a:r>
                      <a:r>
                        <a:rPr lang="de-DE" sz="1300" dirty="0" err="1">
                          <a:latin typeface="Arial" panose="020B0604020202020204" pitchFamily="34" charset="0"/>
                          <a:cs typeface="Arial" panose="020B0604020202020204" pitchFamily="34" charset="0"/>
                        </a:rPr>
                        <a:t>activities</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economic</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indicators</a:t>
                      </a:r>
                      <a:r>
                        <a:rPr lang="de-DE" sz="1300" dirty="0">
                          <a:latin typeface="Arial" panose="020B0604020202020204" pitchFamily="34" charset="0"/>
                          <a:cs typeface="Arial" panose="020B0604020202020204" pitchFamily="34" charset="0"/>
                        </a:rPr>
                        <a:t>, etc.</a:t>
                      </a:r>
                    </a:p>
                  </a:txBody>
                  <a:tcPr/>
                </a:tc>
                <a:extLst>
                  <a:ext uri="{0D108BD9-81ED-4DB2-BD59-A6C34878D82A}">
                    <a16:rowId xmlns:a16="http://schemas.microsoft.com/office/drawing/2014/main" val="80881304"/>
                  </a:ext>
                </a:extLst>
              </a:tr>
              <a:tr h="166139">
                <a:tc>
                  <a:txBody>
                    <a:bodyPr/>
                    <a:lstStyle/>
                    <a:p>
                      <a:r>
                        <a:rPr lang="de-DE" sz="1300" dirty="0">
                          <a:latin typeface="Arial" panose="020B0604020202020204" pitchFamily="34" charset="0"/>
                          <a:cs typeface="Arial" panose="020B0604020202020204" pitchFamily="34" charset="0"/>
                        </a:rPr>
                        <a:t>MK SR</a:t>
                      </a:r>
                    </a:p>
                  </a:txBody>
                  <a:tcPr/>
                </a:tc>
                <a:tc>
                  <a:txBody>
                    <a:bodyPr/>
                    <a:lstStyle/>
                    <a:p>
                      <a:r>
                        <a:rPr lang="de-DE" sz="1300" dirty="0">
                          <a:latin typeface="Arial" panose="020B0604020202020204" pitchFamily="34" charset="0"/>
                          <a:cs typeface="Arial" panose="020B0604020202020204" pitchFamily="34" charset="0"/>
                        </a:rPr>
                        <a:t>Radio </a:t>
                      </a:r>
                      <a:r>
                        <a:rPr lang="de-DE" sz="1300" dirty="0" err="1">
                          <a:latin typeface="Arial" panose="020B0604020202020204" pitchFamily="34" charset="0"/>
                          <a:cs typeface="Arial" panose="020B0604020202020204" pitchFamily="34" charset="0"/>
                        </a:rPr>
                        <a:t>licence</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holders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54.1 Kult 7-01</a:t>
                      </a:r>
                    </a:p>
                  </a:txBody>
                  <a:tcPr/>
                </a:tc>
                <a:tc>
                  <a:txBody>
                    <a:bodyPr/>
                    <a:lstStyle/>
                    <a:p>
                      <a:r>
                        <a:rPr lang="de-DE" sz="1300" dirty="0">
                          <a:latin typeface="Arial" panose="020B0604020202020204" pitchFamily="34" charset="0"/>
                          <a:cs typeface="Arial" panose="020B0604020202020204" pitchFamily="34" charset="0"/>
                        </a:rPr>
                        <a:t>Radio </a:t>
                      </a:r>
                      <a:r>
                        <a:rPr lang="de-DE" sz="1300" dirty="0" err="1">
                          <a:latin typeface="Arial" panose="020B0604020202020204" pitchFamily="34" charset="0"/>
                          <a:cs typeface="Arial" panose="020B0604020202020204" pitchFamily="34" charset="0"/>
                        </a:rPr>
                        <a:t>programmes</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economic</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indicators</a:t>
                      </a:r>
                      <a:r>
                        <a:rPr lang="de-DE" sz="1300" dirty="0">
                          <a:latin typeface="Arial" panose="020B0604020202020204" pitchFamily="34" charset="0"/>
                          <a:cs typeface="Arial" panose="020B0604020202020204" pitchFamily="34" charset="0"/>
                        </a:rPr>
                        <a:t>, etc.</a:t>
                      </a:r>
                    </a:p>
                  </a:txBody>
                  <a:tcPr/>
                </a:tc>
                <a:extLst>
                  <a:ext uri="{0D108BD9-81ED-4DB2-BD59-A6C34878D82A}">
                    <a16:rowId xmlns:a16="http://schemas.microsoft.com/office/drawing/2014/main" val="1443338987"/>
                  </a:ext>
                </a:extLst>
              </a:tr>
              <a:tr h="166139">
                <a:tc>
                  <a:txBody>
                    <a:bodyPr/>
                    <a:lstStyle/>
                    <a:p>
                      <a:r>
                        <a:rPr lang="de-DE" sz="1300" dirty="0">
                          <a:latin typeface="Arial" panose="020B0604020202020204" pitchFamily="34" charset="0"/>
                          <a:cs typeface="Arial" panose="020B0604020202020204" pitchFamily="34" charset="0"/>
                        </a:rPr>
                        <a:t>MK SR</a:t>
                      </a:r>
                    </a:p>
                  </a:txBody>
                  <a:tcPr/>
                </a:tc>
                <a:tc>
                  <a:txBody>
                    <a:bodyPr/>
                    <a:lstStyle/>
                    <a:p>
                      <a:r>
                        <a:rPr lang="de-DE" sz="1300" dirty="0">
                          <a:latin typeface="Arial" panose="020B0604020202020204" pitchFamily="34" charset="0"/>
                          <a:cs typeface="Arial" panose="020B0604020202020204" pitchFamily="34" charset="0"/>
                        </a:rPr>
                        <a:t>Music </a:t>
                      </a:r>
                      <a:r>
                        <a:rPr lang="de-DE" sz="1300" dirty="0" err="1">
                          <a:latin typeface="Arial" panose="020B0604020202020204" pitchFamily="34" charset="0"/>
                          <a:cs typeface="Arial" panose="020B0604020202020204" pitchFamily="34" charset="0"/>
                        </a:rPr>
                        <a:t>agencies</a:t>
                      </a:r>
                      <a:r>
                        <a:rPr lang="de-DE" sz="1300" dirty="0">
                          <a:latin typeface="Arial" panose="020B0604020202020204" pitchFamily="34" charset="0"/>
                          <a:cs typeface="Arial" panose="020B0604020202020204" pitchFamily="34" charset="0"/>
                        </a:rPr>
                        <a:t>, etc.</a:t>
                      </a:r>
                    </a:p>
                  </a:txBody>
                  <a:tcPr/>
                </a:tc>
                <a:tc>
                  <a:txBody>
                    <a:bodyPr/>
                    <a:lstStyle/>
                    <a:p>
                      <a:r>
                        <a:rPr lang="de-DE" sz="1300" dirty="0">
                          <a:latin typeface="Arial" panose="020B0604020202020204" pitchFamily="34" charset="0"/>
                          <a:cs typeface="Arial" panose="020B0604020202020204" pitchFamily="34" charset="0"/>
                        </a:rPr>
                        <a:t>62.1 Kult 16-01</a:t>
                      </a:r>
                    </a:p>
                  </a:txBody>
                  <a:tcPr/>
                </a:tc>
                <a:tc>
                  <a:txBody>
                    <a:bodyPr/>
                    <a:lstStyle/>
                    <a:p>
                      <a:r>
                        <a:rPr lang="en-US" sz="1300" dirty="0">
                          <a:latin typeface="Arial" panose="020B0604020202020204" pitchFamily="34" charset="0"/>
                          <a:cs typeface="Arial" panose="020B0604020202020204" pitchFamily="34" charset="0"/>
                        </a:rPr>
                        <a:t>Number of events, type and type of event, etc.</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750321816"/>
                  </a:ext>
                </a:extLst>
              </a:tr>
              <a:tr h="282436">
                <a:tc>
                  <a:txBody>
                    <a:bodyPr/>
                    <a:lstStyle/>
                    <a:p>
                      <a:r>
                        <a:rPr lang="de-DE" sz="1300" dirty="0">
                          <a:latin typeface="Arial" panose="020B0604020202020204" pitchFamily="34" charset="0"/>
                          <a:cs typeface="Arial" panose="020B0604020202020204" pitchFamily="34" charset="0"/>
                        </a:rPr>
                        <a:t>MK SR </a:t>
                      </a:r>
                    </a:p>
                  </a:txBody>
                  <a:tcPr/>
                </a:tc>
                <a:tc>
                  <a:txBody>
                    <a:bodyPr/>
                    <a:lstStyle/>
                    <a:p>
                      <a:r>
                        <a:rPr lang="de-DE" sz="1300" dirty="0">
                          <a:latin typeface="Arial" panose="020B0604020202020204" pitchFamily="34" charset="0"/>
                          <a:cs typeface="Arial" panose="020B0604020202020204" pitchFamily="34" charset="0"/>
                        </a:rPr>
                        <a:t>Recording </a:t>
                      </a:r>
                      <a:r>
                        <a:rPr lang="de-DE" sz="1300" dirty="0" err="1">
                          <a:latin typeface="Arial" panose="020B0604020202020204" pitchFamily="34" charset="0"/>
                          <a:cs typeface="Arial" panose="020B0604020202020204" pitchFamily="34" charset="0"/>
                        </a:rPr>
                        <a:t>prod</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distrib</a:t>
                      </a:r>
                      <a:r>
                        <a:rPr lang="de-DE" sz="1300" dirty="0">
                          <a:latin typeface="Arial" panose="020B0604020202020204" pitchFamily="34" charset="0"/>
                          <a:cs typeface="Arial" panose="020B0604020202020204" pitchFamily="34" charset="0"/>
                        </a:rPr>
                        <a:t>.</a:t>
                      </a:r>
                    </a:p>
                  </a:txBody>
                  <a:tcPr/>
                </a:tc>
                <a:tc>
                  <a:txBody>
                    <a:bodyPr/>
                    <a:lstStyle/>
                    <a:p>
                      <a:r>
                        <a:rPr lang="de-DE" sz="1300" dirty="0">
                          <a:latin typeface="Arial" panose="020B0604020202020204" pitchFamily="34" charset="0"/>
                          <a:cs typeface="Arial" panose="020B0604020202020204" pitchFamily="34" charset="0"/>
                        </a:rPr>
                        <a:t>64.1 Kult 19-01</a:t>
                      </a:r>
                    </a:p>
                  </a:txBody>
                  <a:tcPr/>
                </a:tc>
                <a:tc>
                  <a:txBody>
                    <a:bodyPr/>
                    <a:lstStyle/>
                    <a:p>
                      <a:r>
                        <a:rPr lang="de-DE" sz="1300" dirty="0" err="1">
                          <a:latin typeface="Arial" panose="020B0604020202020204" pitchFamily="34" charset="0"/>
                          <a:cs typeface="Arial" panose="020B0604020202020204" pitchFamily="34" charset="0"/>
                        </a:rPr>
                        <a:t>Number</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of</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recordings</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by</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genre</a:t>
                      </a:r>
                      <a:r>
                        <a:rPr lang="de-DE" sz="1300" dirty="0">
                          <a:latin typeface="Arial" panose="020B0604020202020204" pitchFamily="34" charset="0"/>
                          <a:cs typeface="Arial" panose="020B0604020202020204" pitchFamily="34" charset="0"/>
                        </a:rPr>
                        <a:t>, etc., </a:t>
                      </a:r>
                      <a:r>
                        <a:rPr lang="de-DE" sz="1300" dirty="0" err="1">
                          <a:latin typeface="Arial" panose="020B0604020202020204" pitchFamily="34" charset="0"/>
                          <a:cs typeface="Arial" panose="020B0604020202020204" pitchFamily="34" charset="0"/>
                        </a:rPr>
                        <a:t>with</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economic</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indicators</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4073091"/>
                  </a:ext>
                </a:extLst>
              </a:tr>
              <a:tr h="282436">
                <a:tc>
                  <a:txBody>
                    <a:bodyPr/>
                    <a:lstStyle/>
                    <a:p>
                      <a:r>
                        <a:rPr lang="de-DE" sz="1300" dirty="0">
                          <a:latin typeface="Arial" panose="020B0604020202020204" pitchFamily="34" charset="0"/>
                          <a:cs typeface="Arial" panose="020B0604020202020204" pitchFamily="34" charset="0"/>
                        </a:rPr>
                        <a:t>MŠVVŠ SR</a:t>
                      </a:r>
                    </a:p>
                  </a:txBody>
                  <a:tcPr/>
                </a:tc>
                <a:tc>
                  <a:txBody>
                    <a:bodyPr/>
                    <a:lstStyle/>
                    <a:p>
                      <a:r>
                        <a:rPr lang="de-DE" sz="1300" dirty="0">
                          <a:latin typeface="Arial" panose="020B0604020202020204" pitchFamily="34" charset="0"/>
                          <a:cs typeface="Arial" panose="020B0604020202020204" pitchFamily="34" charset="0"/>
                        </a:rPr>
                        <a:t>Ed. </a:t>
                      </a:r>
                      <a:r>
                        <a:rPr lang="de-DE" sz="1300" dirty="0" err="1">
                          <a:latin typeface="Arial" panose="020B0604020202020204" pitchFamily="34" charset="0"/>
                          <a:cs typeface="Arial" panose="020B0604020202020204" pitchFamily="34" charset="0"/>
                        </a:rPr>
                        <a:t>Institutions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157. Schools 1-04; 158. Schools 2-04; 163. Schools; 164. Schools 12-01</a:t>
                      </a:r>
                    </a:p>
                  </a:txBody>
                  <a:tcPr/>
                </a:tc>
                <a:tc>
                  <a:txBody>
                    <a:bodyPr/>
                    <a:lstStyle/>
                    <a:p>
                      <a:r>
                        <a:rPr lang="en-US" sz="1300" dirty="0">
                          <a:latin typeface="Arial" panose="020B0604020202020204" pitchFamily="34" charset="0"/>
                          <a:cs typeface="Arial" panose="020B0604020202020204" pitchFamily="34" charset="0"/>
                        </a:rPr>
                        <a:t>Number of staff; number of students / graduates by field</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9573538"/>
                  </a:ext>
                </a:extLst>
              </a:tr>
              <a:tr h="398733">
                <a:tc>
                  <a:txBody>
                    <a:bodyPr/>
                    <a:lstStyle/>
                    <a:p>
                      <a:r>
                        <a:rPr lang="de-DE" sz="1300" dirty="0">
                          <a:latin typeface="Arial" panose="020B0604020202020204" pitchFamily="34" charset="0"/>
                          <a:cs typeface="Arial" panose="020B0604020202020204" pitchFamily="34" charset="0"/>
                        </a:rPr>
                        <a:t>NOC SR</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Cultural </a:t>
                      </a:r>
                      <a:r>
                        <a:rPr lang="de-DE" sz="1300" dirty="0" err="1">
                          <a:latin typeface="Arial" panose="020B0604020202020204" pitchFamily="34" charset="0"/>
                          <a:cs typeface="Arial" panose="020B0604020202020204" pitchFamily="34" charset="0"/>
                        </a:rPr>
                        <a:t>participation</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survey</a:t>
                      </a:r>
                      <a:r>
                        <a:rPr lang="de-DE" sz="1300" dirty="0">
                          <a:latin typeface="Arial" panose="020B0604020202020204" pitchFamily="34" charset="0"/>
                          <a:cs typeface="Arial" panose="020B0604020202020204" pitchFamily="34" charset="0"/>
                        </a:rPr>
                        <a:t> 2018</a:t>
                      </a:r>
                    </a:p>
                  </a:txBody>
                  <a:tcPr/>
                </a:tc>
                <a:tc>
                  <a:txBody>
                    <a:bodyPr/>
                    <a:lstStyle/>
                    <a:p>
                      <a:r>
                        <a:rPr lang="en-US" sz="1300" dirty="0">
                          <a:latin typeface="Arial" panose="020B0604020202020204" pitchFamily="34" charset="0"/>
                          <a:cs typeface="Arial" panose="020B0604020202020204" pitchFamily="34" charset="0"/>
                        </a:rPr>
                        <a:t>Value orientation; collective memory; attitudes toward culture / other cultures; leisure time; social networks</a:t>
                      </a:r>
                    </a:p>
                  </a:txBody>
                  <a:tcPr/>
                </a:tc>
                <a:extLst>
                  <a:ext uri="{0D108BD9-81ED-4DB2-BD59-A6C34878D82A}">
                    <a16:rowId xmlns:a16="http://schemas.microsoft.com/office/drawing/2014/main" val="3233247336"/>
                  </a:ext>
                </a:extLst>
              </a:tr>
              <a:tr h="515030">
                <a:tc>
                  <a:txBody>
                    <a:bodyPr/>
                    <a:lstStyle/>
                    <a:p>
                      <a:r>
                        <a:rPr lang="de-DE" sz="1300" dirty="0">
                          <a:latin typeface="Arial" panose="020B0604020202020204" pitchFamily="34" charset="0"/>
                          <a:cs typeface="Arial" panose="020B0604020202020204" pitchFamily="34" charset="0"/>
                        </a:rPr>
                        <a:t>NOC SR</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Cultural </a:t>
                      </a:r>
                      <a:r>
                        <a:rPr lang="de-DE" sz="1300" dirty="0" err="1">
                          <a:latin typeface="Arial" panose="020B0604020202020204" pitchFamily="34" charset="0"/>
                          <a:cs typeface="Arial" panose="020B0604020202020204" pitchFamily="34" charset="0"/>
                        </a:rPr>
                        <a:t>participation</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survey</a:t>
                      </a:r>
                      <a:r>
                        <a:rPr lang="de-DE" sz="1300" dirty="0">
                          <a:latin typeface="Arial" panose="020B0604020202020204" pitchFamily="34" charset="0"/>
                          <a:cs typeface="Arial" panose="020B0604020202020204" pitchFamily="34" charset="0"/>
                        </a:rPr>
                        <a:t> 2019</a:t>
                      </a:r>
                    </a:p>
                  </a:txBody>
                  <a:tcPr/>
                </a:tc>
                <a:tc>
                  <a:txBody>
                    <a:bodyPr/>
                    <a:lstStyle/>
                    <a:p>
                      <a:r>
                        <a:rPr lang="en-US" sz="1300" dirty="0">
                          <a:latin typeface="Arial" panose="020B0604020202020204" pitchFamily="34" charset="0"/>
                          <a:cs typeface="Arial" panose="020B0604020202020204" pitchFamily="34" charset="0"/>
                        </a:rPr>
                        <a:t>Interest in areas of culture; cultural consumption; accessibility of / participation in cultural activities; sources of information</a:t>
                      </a:r>
                    </a:p>
                  </a:txBody>
                  <a:tcPr/>
                </a:tc>
                <a:extLst>
                  <a:ext uri="{0D108BD9-81ED-4DB2-BD59-A6C34878D82A}">
                    <a16:rowId xmlns:a16="http://schemas.microsoft.com/office/drawing/2014/main" val="1346086678"/>
                  </a:ext>
                </a:extLst>
              </a:tr>
            </a:tbl>
          </a:graphicData>
        </a:graphic>
      </p:graphicFrame>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20</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624015" y="30991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Fußzeilenplatzhalter 3">
            <a:extLst>
              <a:ext uri="{FF2B5EF4-FFF2-40B4-BE49-F238E27FC236}">
                <a16:creationId xmlns:a16="http://schemas.microsoft.com/office/drawing/2014/main" id="{BC96AFC4-78D8-77C2-1858-CD463319B2E0}"/>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416396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5449" y="618186"/>
            <a:ext cx="11197729" cy="382299"/>
          </a:xfrm>
        </p:spPr>
        <p:txBody>
          <a:bodyPr>
            <a:noAutofit/>
          </a:bodyPr>
          <a:lstStyle/>
          <a:p>
            <a:pPr algn="ctr"/>
            <a:r>
              <a:rPr lang="en-US" sz="4000" noProof="0" dirty="0">
                <a:latin typeface="Roboto" panose="02000000000000000000" pitchFamily="2" charset="0"/>
                <a:ea typeface="Roboto" panose="02000000000000000000" pitchFamily="2" charset="0"/>
              </a:rPr>
              <a:t>What </a:t>
            </a:r>
            <a:r>
              <a:rPr lang="en-US" sz="4000" dirty="0">
                <a:latin typeface="Roboto" panose="02000000000000000000" pitchFamily="2" charset="0"/>
                <a:ea typeface="Roboto" panose="02000000000000000000" pitchFamily="2" charset="0"/>
              </a:rPr>
              <a:t>relevant survey data exist </a:t>
            </a:r>
            <a:br>
              <a:rPr lang="en-US" sz="4000" dirty="0">
                <a:latin typeface="Roboto" panose="02000000000000000000" pitchFamily="2" charset="0"/>
                <a:ea typeface="Roboto" panose="02000000000000000000" pitchFamily="2" charset="0"/>
              </a:rPr>
            </a:br>
            <a:r>
              <a:rPr lang="en-US" sz="4000" dirty="0">
                <a:latin typeface="Roboto" panose="02000000000000000000" pitchFamily="2" charset="0"/>
                <a:ea typeface="Roboto" panose="02000000000000000000" pitchFamily="2" charset="0"/>
              </a:rPr>
              <a:t>on an EU level?</a:t>
            </a:r>
            <a:endParaRPr lang="en-GB" sz="4000" noProof="0" dirty="0">
              <a:latin typeface="Roboto" panose="02000000000000000000" pitchFamily="2" charset="0"/>
              <a:ea typeface="Roboto" panose="02000000000000000000" pitchFamily="2" charset="0"/>
            </a:endParaRPr>
          </a:p>
        </p:txBody>
      </p:sp>
      <p:graphicFrame>
        <p:nvGraphicFramePr>
          <p:cNvPr id="12" name="Table 13">
            <a:extLst>
              <a:ext uri="{FF2B5EF4-FFF2-40B4-BE49-F238E27FC236}">
                <a16:creationId xmlns:a16="http://schemas.microsoft.com/office/drawing/2014/main" id="{504DDE64-473C-8036-E13D-DD46AFB0FE7C}"/>
              </a:ext>
            </a:extLst>
          </p:cNvPr>
          <p:cNvGraphicFramePr>
            <a:graphicFrameLocks noGrp="1"/>
          </p:cNvGraphicFramePr>
          <p:nvPr>
            <p:ph idx="1"/>
            <p:extLst>
              <p:ext uri="{D42A27DB-BD31-4B8C-83A1-F6EECF244321}">
                <p14:modId xmlns:p14="http://schemas.microsoft.com/office/powerpoint/2010/main" val="2664928809"/>
              </p:ext>
            </p:extLst>
          </p:nvPr>
        </p:nvGraphicFramePr>
        <p:xfrm>
          <a:off x="425449" y="1469694"/>
          <a:ext cx="11340549" cy="4770120"/>
        </p:xfrm>
        <a:graphic>
          <a:graphicData uri="http://schemas.openxmlformats.org/drawingml/2006/table">
            <a:tbl>
              <a:tblPr firstRow="1" bandRow="1">
                <a:tableStyleId>{5C22544A-7EE6-4342-B048-85BDC9FD1C3A}</a:tableStyleId>
              </a:tblPr>
              <a:tblGrid>
                <a:gridCol w="1316054">
                  <a:extLst>
                    <a:ext uri="{9D8B030D-6E8A-4147-A177-3AD203B41FA5}">
                      <a16:colId xmlns:a16="http://schemas.microsoft.com/office/drawing/2014/main" val="1246810117"/>
                    </a:ext>
                  </a:extLst>
                </a:gridCol>
                <a:gridCol w="1967372">
                  <a:extLst>
                    <a:ext uri="{9D8B030D-6E8A-4147-A177-3AD203B41FA5}">
                      <a16:colId xmlns:a16="http://schemas.microsoft.com/office/drawing/2014/main" val="3587094054"/>
                    </a:ext>
                  </a:extLst>
                </a:gridCol>
                <a:gridCol w="3365280">
                  <a:extLst>
                    <a:ext uri="{9D8B030D-6E8A-4147-A177-3AD203B41FA5}">
                      <a16:colId xmlns:a16="http://schemas.microsoft.com/office/drawing/2014/main" val="3317289902"/>
                    </a:ext>
                  </a:extLst>
                </a:gridCol>
                <a:gridCol w="4691843">
                  <a:extLst>
                    <a:ext uri="{9D8B030D-6E8A-4147-A177-3AD203B41FA5}">
                      <a16:colId xmlns:a16="http://schemas.microsoft.com/office/drawing/2014/main" val="1698355101"/>
                    </a:ext>
                  </a:extLst>
                </a:gridCol>
              </a:tblGrid>
              <a:tr h="365760">
                <a:tc>
                  <a:txBody>
                    <a:bodyPr/>
                    <a:lstStyle/>
                    <a:p>
                      <a:r>
                        <a:rPr lang="en-US" sz="1400" dirty="0">
                          <a:latin typeface="Roboto" panose="02000000000000000000" pitchFamily="2" charset="0"/>
                          <a:ea typeface="Roboto" panose="02000000000000000000" pitchFamily="2" charset="0"/>
                        </a:rPr>
                        <a:t>Controller</a:t>
                      </a:r>
                      <a:endParaRPr lang="de-DE" sz="1400" dirty="0">
                        <a:latin typeface="Roboto" panose="02000000000000000000" pitchFamily="2" charset="0"/>
                        <a:ea typeface="Roboto" panose="02000000000000000000" pitchFamily="2" charset="0"/>
                      </a:endParaRPr>
                    </a:p>
                  </a:txBody>
                  <a:tcPr/>
                </a:tc>
                <a:tc>
                  <a:txBody>
                    <a:bodyPr/>
                    <a:lstStyle/>
                    <a:p>
                      <a:r>
                        <a:rPr lang="en-US" sz="1400" dirty="0">
                          <a:latin typeface="Roboto" panose="02000000000000000000" pitchFamily="2" charset="0"/>
                          <a:ea typeface="Roboto" panose="02000000000000000000" pitchFamily="2" charset="0"/>
                        </a:rPr>
                        <a:t>Reporting unit</a:t>
                      </a:r>
                      <a:endParaRPr lang="de-DE" sz="1400" dirty="0">
                        <a:latin typeface="Roboto" panose="02000000000000000000" pitchFamily="2" charset="0"/>
                        <a:ea typeface="Roboto" panose="02000000000000000000" pitchFamily="2" charset="0"/>
                      </a:endParaRPr>
                    </a:p>
                  </a:txBody>
                  <a:tcPr/>
                </a:tc>
                <a:tc>
                  <a:txBody>
                    <a:bodyPr/>
                    <a:lstStyle/>
                    <a:p>
                      <a:r>
                        <a:rPr lang="en-US" sz="1400" dirty="0">
                          <a:latin typeface="Roboto" panose="02000000000000000000" pitchFamily="2" charset="0"/>
                          <a:ea typeface="Roboto" panose="02000000000000000000" pitchFamily="2" charset="0"/>
                        </a:rPr>
                        <a:t>Surveys </a:t>
                      </a:r>
                      <a:endParaRPr lang="de-DE" sz="1400" dirty="0">
                        <a:latin typeface="Roboto" panose="02000000000000000000" pitchFamily="2" charset="0"/>
                        <a:ea typeface="Roboto" panose="02000000000000000000" pitchFamily="2" charset="0"/>
                      </a:endParaRPr>
                    </a:p>
                  </a:txBody>
                  <a:tcPr/>
                </a:tc>
                <a:tc>
                  <a:txBody>
                    <a:bodyPr/>
                    <a:lstStyle/>
                    <a:p>
                      <a:r>
                        <a:rPr lang="de-DE" sz="1400" dirty="0">
                          <a:latin typeface="Roboto" panose="02000000000000000000" pitchFamily="2" charset="0"/>
                          <a:ea typeface="Roboto" panose="02000000000000000000" pitchFamily="2" charset="0"/>
                        </a:rPr>
                        <a:t>Variables</a:t>
                      </a:r>
                    </a:p>
                  </a:txBody>
                  <a:tcPr/>
                </a:tc>
                <a:extLst>
                  <a:ext uri="{0D108BD9-81ED-4DB2-BD59-A6C34878D82A}">
                    <a16:rowId xmlns:a16="http://schemas.microsoft.com/office/drawing/2014/main" val="12488392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300" dirty="0">
                          <a:latin typeface="Arial" panose="020B0604020202020204" pitchFamily="34" charset="0"/>
                          <a:cs typeface="Arial" panose="020B0604020202020204" pitchFamily="34" charset="0"/>
                        </a:rPr>
                        <a:t>Eurostat; SK Stat. Office</a:t>
                      </a:r>
                    </a:p>
                  </a:txBody>
                  <a:tcPr/>
                </a:tc>
                <a:tc>
                  <a:txBody>
                    <a:bodyPr/>
                    <a:lstStyle/>
                    <a:p>
                      <a:r>
                        <a:rPr lang="de-DE" sz="1300" dirty="0">
                          <a:latin typeface="Arial" panose="020B0604020202020204" pitchFamily="34" charset="0"/>
                          <a:cs typeface="Arial" panose="020B0604020202020204" pitchFamily="34" charset="0"/>
                        </a:rPr>
                        <a:t>Households</a:t>
                      </a:r>
                    </a:p>
                  </a:txBody>
                  <a:tcPr/>
                </a:tc>
                <a:tc>
                  <a:txBody>
                    <a:bodyPr/>
                    <a:lstStyle/>
                    <a:p>
                      <a:r>
                        <a:rPr lang="de-DE" sz="1300" dirty="0">
                          <a:latin typeface="Arial" panose="020B0604020202020204" pitchFamily="34" charset="0"/>
                          <a:cs typeface="Arial" panose="020B0604020202020204" pitchFamily="34" charset="0"/>
                        </a:rPr>
                        <a:t>Labour Force Survey</a:t>
                      </a:r>
                    </a:p>
                  </a:txBody>
                  <a:tcPr/>
                </a:tc>
                <a:tc>
                  <a:txBody>
                    <a:bodyPr/>
                    <a:lstStyle/>
                    <a:p>
                      <a:r>
                        <a:rPr lang="de-DE" sz="1300" dirty="0" err="1">
                          <a:latin typeface="Arial" panose="020B0604020202020204" pitchFamily="34" charset="0"/>
                          <a:cs typeface="Arial" panose="020B0604020202020204" pitchFamily="34" charset="0"/>
                        </a:rPr>
                        <a:t>Occupation</a:t>
                      </a:r>
                      <a:r>
                        <a:rPr lang="de-DE" sz="1300" dirty="0">
                          <a:latin typeface="Arial" panose="020B0604020202020204" pitchFamily="34" charset="0"/>
                          <a:cs typeface="Arial" panose="020B0604020202020204" pitchFamily="34" charset="0"/>
                        </a:rPr>
                        <a:t> (NACE &amp; ISCO), </a:t>
                      </a:r>
                      <a:r>
                        <a:rPr lang="de-DE" sz="1300" dirty="0" err="1">
                          <a:latin typeface="Arial" panose="020B0604020202020204" pitchFamily="34" charset="0"/>
                          <a:cs typeface="Arial" panose="020B0604020202020204" pitchFamily="34" charset="0"/>
                        </a:rPr>
                        <a:t>education</a:t>
                      </a:r>
                      <a:r>
                        <a:rPr lang="de-DE" sz="1300" dirty="0">
                          <a:latin typeface="Arial" panose="020B0604020202020204" pitchFamily="34" charset="0"/>
                          <a:cs typeface="Arial" panose="020B0604020202020204" pitchFamily="34" charset="0"/>
                        </a:rPr>
                        <a:t> (ISCED), </a:t>
                      </a:r>
                      <a:r>
                        <a:rPr lang="de-DE" sz="1300" dirty="0" err="1">
                          <a:latin typeface="Arial" panose="020B0604020202020204" pitchFamily="34" charset="0"/>
                          <a:cs typeface="Arial" panose="020B0604020202020204" pitchFamily="34" charset="0"/>
                        </a:rPr>
                        <a:t>earning</a:t>
                      </a:r>
                      <a:r>
                        <a:rPr lang="de-DE" sz="1300" dirty="0">
                          <a:latin typeface="Arial" panose="020B0604020202020204" pitchFamily="34" charset="0"/>
                          <a:cs typeface="Arial" panose="020B0604020202020204" pitchFamily="34" charset="0"/>
                        </a:rPr>
                        <a:t>, other </a:t>
                      </a:r>
                      <a:r>
                        <a:rPr lang="de-DE" sz="1300" dirty="0" err="1">
                          <a:latin typeface="Arial" panose="020B0604020202020204" pitchFamily="34" charset="0"/>
                          <a:cs typeface="Arial" panose="020B0604020202020204" pitchFamily="34" charset="0"/>
                        </a:rPr>
                        <a:t>demographics</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28388231"/>
                  </a:ext>
                </a:extLst>
              </a:tr>
              <a:tr h="370840">
                <a:tc>
                  <a:txBody>
                    <a:bodyPr/>
                    <a:lstStyle/>
                    <a:p>
                      <a:r>
                        <a:rPr lang="de-DE" sz="1300" dirty="0">
                          <a:latin typeface="Arial" panose="020B0604020202020204" pitchFamily="34" charset="0"/>
                          <a:cs typeface="Arial" panose="020B0604020202020204" pitchFamily="34" charset="0"/>
                        </a:rPr>
                        <a:t>Eurostat; SK Stat. Office</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Survey </a:t>
                      </a:r>
                      <a:r>
                        <a:rPr lang="de-DE" sz="1300" dirty="0" err="1">
                          <a:latin typeface="Arial" panose="020B0604020202020204" pitchFamily="34" charset="0"/>
                          <a:cs typeface="Arial" panose="020B0604020202020204" pitchFamily="34" charset="0"/>
                        </a:rPr>
                        <a:t>of</a:t>
                      </a:r>
                      <a:r>
                        <a:rPr lang="de-DE" sz="1300" dirty="0">
                          <a:latin typeface="Arial" panose="020B0604020202020204" pitchFamily="34" charset="0"/>
                          <a:cs typeface="Arial" panose="020B0604020202020204" pitchFamily="34" charset="0"/>
                        </a:rPr>
                        <a:t> Income and Living </a:t>
                      </a:r>
                      <a:r>
                        <a:rPr lang="de-DE" sz="1300" dirty="0" err="1">
                          <a:latin typeface="Arial" panose="020B0604020202020204" pitchFamily="34" charset="0"/>
                          <a:cs typeface="Arial" panose="020B0604020202020204" pitchFamily="34" charset="0"/>
                        </a:rPr>
                        <a:t>Conditions</a:t>
                      </a:r>
                      <a:r>
                        <a:rPr lang="de-DE" sz="1300" dirty="0">
                          <a:latin typeface="Arial" panose="020B0604020202020204" pitchFamily="34" charset="0"/>
                          <a:cs typeface="Arial" panose="020B0604020202020204" pitchFamily="34" charset="0"/>
                        </a:rPr>
                        <a:t> (SILC)</a:t>
                      </a:r>
                    </a:p>
                  </a:txBody>
                  <a:tcPr/>
                </a:tc>
                <a:tc>
                  <a:txBody>
                    <a:bodyPr/>
                    <a:lstStyle/>
                    <a:p>
                      <a:r>
                        <a:rPr lang="de-DE" sz="1300" dirty="0">
                          <a:latin typeface="Arial" panose="020B0604020202020204" pitchFamily="34" charset="0"/>
                          <a:cs typeface="Arial" panose="020B0604020202020204" pitchFamily="34" charset="0"/>
                        </a:rPr>
                        <a:t>Living </a:t>
                      </a:r>
                      <a:r>
                        <a:rPr lang="de-DE" sz="1300" dirty="0" err="1">
                          <a:latin typeface="Arial" panose="020B0604020202020204" pitchFamily="34" charset="0"/>
                          <a:cs typeface="Arial" panose="020B0604020202020204" pitchFamily="34" charset="0"/>
                        </a:rPr>
                        <a:t>conditions</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household</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financial</a:t>
                      </a:r>
                      <a:r>
                        <a:rPr lang="de-DE" sz="1300" dirty="0">
                          <a:latin typeface="Arial" panose="020B0604020202020204" pitchFamily="34" charset="0"/>
                          <a:cs typeface="Arial" panose="020B0604020202020204" pitchFamily="34" charset="0"/>
                        </a:rPr>
                        <a:t> variables, social </a:t>
                      </a:r>
                      <a:r>
                        <a:rPr lang="de-DE" sz="1300" dirty="0" err="1">
                          <a:latin typeface="Arial" panose="020B0604020202020204" pitchFamily="34" charset="0"/>
                          <a:cs typeface="Arial" panose="020B0604020202020204" pitchFamily="34" charset="0"/>
                        </a:rPr>
                        <a:t>exclusion</a:t>
                      </a:r>
                      <a:r>
                        <a:rPr lang="de-DE" sz="1300" dirty="0">
                          <a:latin typeface="Arial" panose="020B0604020202020204" pitchFamily="34" charset="0"/>
                          <a:cs typeface="Arial" panose="020B0604020202020204" pitchFamily="34" charset="0"/>
                        </a:rPr>
                        <a:t>, etc.; 2008 &amp; 2015: </a:t>
                      </a:r>
                      <a:r>
                        <a:rPr lang="de-DE" sz="1300" dirty="0" err="1">
                          <a:latin typeface="Arial" panose="020B0604020202020204" pitchFamily="34" charset="0"/>
                          <a:cs typeface="Arial" panose="020B0604020202020204" pitchFamily="34" charset="0"/>
                        </a:rPr>
                        <a:t>cultural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participation</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140562911"/>
                  </a:ext>
                </a:extLst>
              </a:tr>
              <a:tr h="370840">
                <a:tc>
                  <a:txBody>
                    <a:bodyPr/>
                    <a:lstStyle/>
                    <a:p>
                      <a:r>
                        <a:rPr lang="de-DE" sz="1300" dirty="0">
                          <a:latin typeface="Arial" panose="020B0604020202020204" pitchFamily="34" charset="0"/>
                          <a:cs typeface="Arial" panose="020B0604020202020204" pitchFamily="34" charset="0"/>
                        </a:rPr>
                        <a:t>Eurostat; SK Stat. Office</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Adult Education Survey</a:t>
                      </a:r>
                    </a:p>
                  </a:txBody>
                  <a:tcPr/>
                </a:tc>
                <a:tc>
                  <a:txBody>
                    <a:bodyPr/>
                    <a:lstStyle/>
                    <a:p>
                      <a:r>
                        <a:rPr lang="de-DE" sz="1300" dirty="0" err="1">
                          <a:latin typeface="Arial" panose="020B0604020202020204" pitchFamily="34" charset="0"/>
                          <a:cs typeface="Arial" panose="020B0604020202020204" pitchFamily="34" charset="0"/>
                        </a:rPr>
                        <a:t>Occupation</a:t>
                      </a:r>
                      <a:r>
                        <a:rPr lang="de-DE" sz="1300" dirty="0">
                          <a:latin typeface="Arial" panose="020B0604020202020204" pitchFamily="34" charset="0"/>
                          <a:cs typeface="Arial" panose="020B0604020202020204" pitchFamily="34" charset="0"/>
                        </a:rPr>
                        <a:t> (NACE &amp; ISCO), </a:t>
                      </a:r>
                      <a:r>
                        <a:rPr lang="de-DE" sz="1300" dirty="0" err="1">
                          <a:latin typeface="Arial" panose="020B0604020202020204" pitchFamily="34" charset="0"/>
                          <a:cs typeface="Arial" panose="020B0604020202020204" pitchFamily="34" charset="0"/>
                        </a:rPr>
                        <a:t>education</a:t>
                      </a:r>
                      <a:r>
                        <a:rPr lang="de-DE" sz="1300" dirty="0">
                          <a:latin typeface="Arial" panose="020B0604020202020204" pitchFamily="34" charset="0"/>
                          <a:cs typeface="Arial" panose="020B0604020202020204" pitchFamily="34" charset="0"/>
                        </a:rPr>
                        <a:t> (ISCED), other </a:t>
                      </a:r>
                      <a:r>
                        <a:rPr lang="de-DE" sz="1300" dirty="0" err="1">
                          <a:latin typeface="Arial" panose="020B0604020202020204" pitchFamily="34" charset="0"/>
                          <a:cs typeface="Arial" panose="020B0604020202020204" pitchFamily="34" charset="0"/>
                        </a:rPr>
                        <a:t>demographics</a:t>
                      </a:r>
                      <a:r>
                        <a:rPr lang="de-DE" sz="1300" dirty="0">
                          <a:latin typeface="Arial" panose="020B0604020202020204" pitchFamily="34" charset="0"/>
                          <a:cs typeface="Arial" panose="020B0604020202020204" pitchFamily="34" charset="0"/>
                        </a:rPr>
                        <a:t>; 2008 &amp; 2011: </a:t>
                      </a:r>
                      <a:r>
                        <a:rPr lang="de-DE" sz="1300" dirty="0" err="1">
                          <a:latin typeface="Arial" panose="020B0604020202020204" pitchFamily="34" charset="0"/>
                          <a:cs typeface="Arial" panose="020B0604020202020204" pitchFamily="34" charset="0"/>
                        </a:rPr>
                        <a:t>cultural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participation</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2933190"/>
                  </a:ext>
                </a:extLst>
              </a:tr>
              <a:tr h="370840">
                <a:tc>
                  <a:txBody>
                    <a:bodyPr/>
                    <a:lstStyle/>
                    <a:p>
                      <a:r>
                        <a:rPr lang="de-DE" sz="1300" dirty="0">
                          <a:latin typeface="Arial" panose="020B0604020202020204" pitchFamily="34" charset="0"/>
                          <a:cs typeface="Arial" panose="020B0604020202020204" pitchFamily="34" charset="0"/>
                        </a:rPr>
                        <a:t>Eurostat</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300" dirty="0" err="1">
                          <a:latin typeface="Arial" panose="020B0604020202020204" pitchFamily="34" charset="0"/>
                          <a:cs typeface="Arial" panose="020B0604020202020204" pitchFamily="34" charset="0"/>
                        </a:rPr>
                        <a:t>Harmonised</a:t>
                      </a:r>
                      <a:r>
                        <a:rPr lang="de-DE" sz="1300" dirty="0">
                          <a:latin typeface="Arial" panose="020B0604020202020204" pitchFamily="34" charset="0"/>
                          <a:cs typeface="Arial" panose="020B0604020202020204" pitchFamily="34" charset="0"/>
                        </a:rPr>
                        <a:t> European Time Use Survey (2020)</a:t>
                      </a:r>
                    </a:p>
                  </a:txBody>
                  <a:tcPr/>
                </a:tc>
                <a:tc>
                  <a:txBody>
                    <a:bodyPr/>
                    <a:lstStyle/>
                    <a:p>
                      <a:r>
                        <a:rPr lang="en-US" sz="1300" dirty="0">
                          <a:latin typeface="Arial" panose="020B0604020202020204" pitchFamily="34" charset="0"/>
                          <a:cs typeface="Arial" panose="020B0604020202020204" pitchFamily="34" charset="0"/>
                        </a:rPr>
                        <a:t>522. Theatre and concerts; 711. Arts (visual, performing, literary); 831. Listening to radio or recordings</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375903601"/>
                  </a:ext>
                </a:extLst>
              </a:tr>
              <a:tr h="370840">
                <a:tc>
                  <a:txBody>
                    <a:bodyPr/>
                    <a:lstStyle/>
                    <a:p>
                      <a:r>
                        <a:rPr lang="de-DE" sz="1300" dirty="0">
                          <a:latin typeface="Arial" panose="020B0604020202020204" pitchFamily="34" charset="0"/>
                          <a:cs typeface="Arial" panose="020B0604020202020204" pitchFamily="34" charset="0"/>
                        </a:rPr>
                        <a:t>GESIS</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Eurobarometer 67.1 (Feb-Mar 2007)</a:t>
                      </a:r>
                    </a:p>
                  </a:txBody>
                  <a:tcPr/>
                </a:tc>
                <a:tc>
                  <a:txBody>
                    <a:bodyPr/>
                    <a:lstStyle/>
                    <a:p>
                      <a:r>
                        <a:rPr lang="de-DE" sz="1300" dirty="0">
                          <a:latin typeface="Arial" panose="020B0604020202020204" pitchFamily="34" charset="0"/>
                          <a:cs typeface="Arial" panose="020B0604020202020204" pitchFamily="34" charset="0"/>
                        </a:rPr>
                        <a:t>Cultural </a:t>
                      </a:r>
                      <a:r>
                        <a:rPr lang="de-DE" sz="1300" dirty="0" err="1">
                          <a:latin typeface="Arial" panose="020B0604020202020204" pitchFamily="34" charset="0"/>
                          <a:cs typeface="Arial" panose="020B0604020202020204" pitchFamily="34" charset="0"/>
                        </a:rPr>
                        <a:t>participation</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barriers</a:t>
                      </a:r>
                      <a:r>
                        <a:rPr lang="de-DE" sz="1300" dirty="0">
                          <a:latin typeface="Arial" panose="020B0604020202020204" pitchFamily="34" charset="0"/>
                          <a:cs typeface="Arial" panose="020B0604020202020204" pitchFamily="34" charset="0"/>
                        </a:rPr>
                        <a:t> to </a:t>
                      </a:r>
                      <a:r>
                        <a:rPr lang="de-DE" sz="1300" dirty="0" err="1">
                          <a:latin typeface="Arial" panose="020B0604020202020204" pitchFamily="34" charset="0"/>
                          <a:cs typeface="Arial" panose="020B0604020202020204" pitchFamily="34" charset="0"/>
                        </a:rPr>
                        <a:t>cultural</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participation</a:t>
                      </a:r>
                      <a:r>
                        <a:rPr lang="de-DE" sz="1300" dirty="0">
                          <a:latin typeface="Arial" panose="020B0604020202020204" pitchFamily="34" charset="0"/>
                          <a:cs typeface="Arial" panose="020B0604020202020204" pitchFamily="34" charset="0"/>
                        </a:rPr>
                        <a:t>; own </a:t>
                      </a:r>
                      <a:r>
                        <a:rPr lang="de-DE" sz="1300" dirty="0" err="1">
                          <a:latin typeface="Arial" panose="020B0604020202020204" pitchFamily="34" charset="0"/>
                          <a:cs typeface="Arial" panose="020B0604020202020204" pitchFamily="34" charset="0"/>
                        </a:rPr>
                        <a:t>artistic</a:t>
                      </a:r>
                      <a:r>
                        <a:rPr lang="de-DE" sz="1300" dirty="0">
                          <a:latin typeface="Arial" panose="020B0604020202020204" pitchFamily="34" charset="0"/>
                          <a:cs typeface="Arial" panose="020B0604020202020204" pitchFamily="34" charset="0"/>
                        </a:rPr>
                        <a:t> </a:t>
                      </a:r>
                      <a:r>
                        <a:rPr lang="de-DE" sz="1300" dirty="0" err="1">
                          <a:latin typeface="Arial" panose="020B0604020202020204" pitchFamily="34" charset="0"/>
                          <a:cs typeface="Arial" panose="020B0604020202020204" pitchFamily="34" charset="0"/>
                        </a:rPr>
                        <a:t>activities</a:t>
                      </a:r>
                      <a:endParaRPr lang="de-DE" sz="13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822651"/>
                  </a:ext>
                </a:extLst>
              </a:tr>
              <a:tr h="370840">
                <a:tc>
                  <a:txBody>
                    <a:bodyPr/>
                    <a:lstStyle/>
                    <a:p>
                      <a:r>
                        <a:rPr lang="de-DE" sz="1300" dirty="0">
                          <a:latin typeface="Arial" panose="020B0604020202020204" pitchFamily="34" charset="0"/>
                          <a:cs typeface="Arial" panose="020B0604020202020204" pitchFamily="34" charset="0"/>
                        </a:rPr>
                        <a:t>GESIS</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Eurobarometer 79.2 (Apr-May 2013)</a:t>
                      </a:r>
                    </a:p>
                  </a:txBody>
                  <a:tcPr/>
                </a:tc>
                <a:tc>
                  <a:txBody>
                    <a:bodyPr/>
                    <a:lstStyle/>
                    <a:p>
                      <a:r>
                        <a:rPr lang="en-US" sz="1300" dirty="0">
                          <a:latin typeface="Arial" panose="020B0604020202020204" pitchFamily="34" charset="0"/>
                          <a:cs typeface="Arial" panose="020B0604020202020204" pitchFamily="34" charset="0"/>
                        </a:rPr>
                        <a:t>Cultural participation; barriers to cultural participation; cross-border cultural participation; own artistic activities; use of internet for cultural purposes (incl. consumption) </a:t>
                      </a:r>
                    </a:p>
                  </a:txBody>
                  <a:tcPr/>
                </a:tc>
                <a:extLst>
                  <a:ext uri="{0D108BD9-81ED-4DB2-BD59-A6C34878D82A}">
                    <a16:rowId xmlns:a16="http://schemas.microsoft.com/office/drawing/2014/main" val="1974641208"/>
                  </a:ext>
                </a:extLst>
              </a:tr>
              <a:tr h="370840">
                <a:tc>
                  <a:txBody>
                    <a:bodyPr/>
                    <a:lstStyle/>
                    <a:p>
                      <a:r>
                        <a:rPr lang="de-DE" sz="1300" dirty="0">
                          <a:latin typeface="Arial" panose="020B0604020202020204" pitchFamily="34" charset="0"/>
                          <a:cs typeface="Arial" panose="020B0604020202020204" pitchFamily="34" charset="0"/>
                        </a:rPr>
                        <a:t>GESIS</a:t>
                      </a:r>
                    </a:p>
                  </a:txBody>
                  <a:tcPr/>
                </a:tc>
                <a:tc>
                  <a:txBody>
                    <a:bodyPr/>
                    <a:lstStyle/>
                    <a:p>
                      <a:r>
                        <a:rPr lang="de-DE" sz="1300" dirty="0" err="1">
                          <a:latin typeface="Arial" panose="020B0604020202020204" pitchFamily="34" charset="0"/>
                          <a:cs typeface="Arial" panose="020B0604020202020204" pitchFamily="34" charset="0"/>
                        </a:rPr>
                        <a:t>Individuals</a:t>
                      </a:r>
                      <a:endParaRPr lang="de-DE" sz="1300" dirty="0">
                        <a:latin typeface="Arial" panose="020B0604020202020204" pitchFamily="34" charset="0"/>
                        <a:cs typeface="Arial" panose="020B0604020202020204" pitchFamily="34" charset="0"/>
                      </a:endParaRPr>
                    </a:p>
                  </a:txBody>
                  <a:tcPr/>
                </a:tc>
                <a:tc>
                  <a:txBody>
                    <a:bodyPr/>
                    <a:lstStyle/>
                    <a:p>
                      <a:r>
                        <a:rPr lang="de-DE" sz="1300" dirty="0">
                          <a:latin typeface="Arial" panose="020B0604020202020204" pitchFamily="34" charset="0"/>
                          <a:cs typeface="Arial" panose="020B0604020202020204" pitchFamily="34" charset="0"/>
                        </a:rPr>
                        <a:t>Eurobarometer 88.1 (Sept-</a:t>
                      </a:r>
                      <a:r>
                        <a:rPr lang="de-DE" sz="1300" dirty="0" err="1">
                          <a:latin typeface="Arial" panose="020B0604020202020204" pitchFamily="34" charset="0"/>
                          <a:cs typeface="Arial" panose="020B0604020202020204" pitchFamily="34" charset="0"/>
                        </a:rPr>
                        <a:t>Oct</a:t>
                      </a:r>
                      <a:r>
                        <a:rPr lang="de-DE" sz="1300" dirty="0">
                          <a:latin typeface="Arial" panose="020B0604020202020204" pitchFamily="34" charset="0"/>
                          <a:cs typeface="Arial" panose="020B0604020202020204" pitchFamily="34" charset="0"/>
                        </a:rPr>
                        <a:t> 2017)</a:t>
                      </a:r>
                    </a:p>
                  </a:txBody>
                  <a:tcPr/>
                </a:tc>
                <a:tc>
                  <a:txBody>
                    <a:bodyPr/>
                    <a:lstStyle/>
                    <a:p>
                      <a:r>
                        <a:rPr lang="en-US" sz="1300" dirty="0">
                          <a:latin typeface="Arial" panose="020B0604020202020204" pitchFamily="34" charset="0"/>
                          <a:cs typeface="Arial" panose="020B0604020202020204" pitchFamily="34" charset="0"/>
                        </a:rPr>
                        <a:t>Access to cultural heritage; importance of cultural heritage; involvement and participation in cultural heritage; barriers to participation; use of internet related to cultural heritage; value statements on cultural heritage; diversity and cultural heritage; intercultural role of cultural heritage; actors in cultural heritage; interest in cultural heritage</a:t>
                      </a:r>
                    </a:p>
                  </a:txBody>
                  <a:tcPr/>
                </a:tc>
                <a:extLst>
                  <a:ext uri="{0D108BD9-81ED-4DB2-BD59-A6C34878D82A}">
                    <a16:rowId xmlns:a16="http://schemas.microsoft.com/office/drawing/2014/main" val="2914463322"/>
                  </a:ext>
                </a:extLst>
              </a:tr>
            </a:tbl>
          </a:graphicData>
        </a:graphic>
      </p:graphicFrame>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21</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624015" y="30991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Fußzeilenplatzhalter 3">
            <a:extLst>
              <a:ext uri="{FF2B5EF4-FFF2-40B4-BE49-F238E27FC236}">
                <a16:creationId xmlns:a16="http://schemas.microsoft.com/office/drawing/2014/main" id="{221D165A-C369-E74C-B400-5D82DBF166B9}"/>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1785886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6000" y="274926"/>
            <a:ext cx="11151234" cy="382299"/>
          </a:xfrm>
        </p:spPr>
        <p:txBody>
          <a:bodyPr>
            <a:normAutofit fontScale="90000"/>
          </a:bodyPr>
          <a:lstStyle/>
          <a:p>
            <a:pPr algn="ctr"/>
            <a:r>
              <a:rPr lang="en-US" sz="2800" noProof="0" dirty="0">
                <a:latin typeface="Roboto" panose="02000000000000000000" pitchFamily="2" charset="0"/>
                <a:ea typeface="Roboto" panose="02000000000000000000" pitchFamily="2" charset="0"/>
              </a:rPr>
              <a:t>What </a:t>
            </a:r>
            <a:r>
              <a:rPr lang="en-US" sz="2800" dirty="0">
                <a:latin typeface="Roboto" panose="02000000000000000000" pitchFamily="2" charset="0"/>
                <a:ea typeface="Roboto" panose="02000000000000000000" pitchFamily="2" charset="0"/>
              </a:rPr>
              <a:t>relevant survey data exist on an EU level? – examples </a:t>
            </a:r>
            <a:endParaRPr lang="en-GB" sz="2800" noProof="0" dirty="0">
              <a:latin typeface="Roboto" panose="02000000000000000000" pitchFamily="2" charset="0"/>
              <a:ea typeface="Roboto" panose="02000000000000000000" pitchFamily="2" charset="0"/>
            </a:endParaRPr>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a:xfrm>
            <a:off x="425999" y="670693"/>
            <a:ext cx="11151233" cy="227777"/>
          </a:xfrm>
        </p:spPr>
        <p:txBody>
          <a:bodyPr/>
          <a:lstStyle/>
          <a:p>
            <a:pPr algn="ctr"/>
            <a:r>
              <a:rPr lang="en-GB" noProof="0" dirty="0">
                <a:latin typeface="Roboto" panose="02000000000000000000" pitchFamily="2" charset="0"/>
                <a:ea typeface="Roboto" panose="02000000000000000000" pitchFamily="2" charset="0"/>
              </a:rPr>
              <a:t>Eurobarometer 79.2 (Apr-May 2013) – sociodemographic variables and concert attendance  </a:t>
            </a:r>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22</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624015" y="30991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9" name="Picture 8">
            <a:extLst>
              <a:ext uri="{FF2B5EF4-FFF2-40B4-BE49-F238E27FC236}">
                <a16:creationId xmlns:a16="http://schemas.microsoft.com/office/drawing/2014/main" id="{2B5940C5-B106-8FD8-BCC8-1C4C4D2C6DF5}"/>
              </a:ext>
            </a:extLst>
          </p:cNvPr>
          <p:cNvPicPr>
            <a:picLocks noChangeAspect="1"/>
          </p:cNvPicPr>
          <p:nvPr/>
        </p:nvPicPr>
        <p:blipFill>
          <a:blip r:embed="rId2"/>
          <a:stretch>
            <a:fillRect/>
          </a:stretch>
        </p:blipFill>
        <p:spPr>
          <a:xfrm>
            <a:off x="2093059" y="1106874"/>
            <a:ext cx="7361883" cy="5100634"/>
          </a:xfrm>
          <a:prstGeom prst="rect">
            <a:avLst/>
          </a:prstGeom>
        </p:spPr>
      </p:pic>
      <p:sp>
        <p:nvSpPr>
          <p:cNvPr id="3" name="Fußzeilenplatzhalter 3">
            <a:extLst>
              <a:ext uri="{FF2B5EF4-FFF2-40B4-BE49-F238E27FC236}">
                <a16:creationId xmlns:a16="http://schemas.microsoft.com/office/drawing/2014/main" id="{5362B453-FD28-37A1-50A4-E51E6C54ABD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3580437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6000" y="274926"/>
            <a:ext cx="11461200" cy="382299"/>
          </a:xfrm>
        </p:spPr>
        <p:txBody>
          <a:bodyPr>
            <a:normAutofit/>
          </a:bodyPr>
          <a:lstStyle/>
          <a:p>
            <a:r>
              <a:rPr lang="en-US" noProof="0" dirty="0">
                <a:latin typeface="Roboto" panose="02000000000000000000" pitchFamily="2" charset="0"/>
                <a:ea typeface="Roboto" panose="02000000000000000000" pitchFamily="2" charset="0"/>
              </a:rPr>
              <a:t>What </a:t>
            </a:r>
            <a:r>
              <a:rPr lang="en-US" dirty="0">
                <a:latin typeface="Roboto" panose="02000000000000000000" pitchFamily="2" charset="0"/>
                <a:ea typeface="Roboto" panose="02000000000000000000" pitchFamily="2" charset="0"/>
              </a:rPr>
              <a:t>relevant survey data exist on an EU level? – examples </a:t>
            </a:r>
            <a:endParaRPr lang="en-GB" noProof="0" dirty="0">
              <a:latin typeface="Roboto" panose="02000000000000000000" pitchFamily="2" charset="0"/>
              <a:ea typeface="Roboto" panose="02000000000000000000" pitchFamily="2" charset="0"/>
            </a:endParaRPr>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a:xfrm>
            <a:off x="425999" y="670693"/>
            <a:ext cx="11339999" cy="227777"/>
          </a:xfrm>
        </p:spPr>
        <p:txBody>
          <a:bodyPr/>
          <a:lstStyle/>
          <a:p>
            <a:pPr algn="ctr"/>
            <a:r>
              <a:rPr lang="en-GB" noProof="0" dirty="0">
                <a:latin typeface="Roboto" panose="02000000000000000000" pitchFamily="2" charset="0"/>
                <a:ea typeface="Roboto" panose="02000000000000000000" pitchFamily="2" charset="0"/>
              </a:rPr>
              <a:t>Eurobarometer 79.2 (Apr-May 2013) – barriers to cultural participation</a:t>
            </a:r>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23</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624015" y="30991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3" name="Picture 2">
            <a:extLst>
              <a:ext uri="{FF2B5EF4-FFF2-40B4-BE49-F238E27FC236}">
                <a16:creationId xmlns:a16="http://schemas.microsoft.com/office/drawing/2014/main" id="{F46EBCDA-ECAC-9E81-BAE2-F6D11BC7846F}"/>
              </a:ext>
            </a:extLst>
          </p:cNvPr>
          <p:cNvPicPr>
            <a:picLocks noChangeAspect="1"/>
          </p:cNvPicPr>
          <p:nvPr/>
        </p:nvPicPr>
        <p:blipFill>
          <a:blip r:embed="rId2"/>
          <a:stretch>
            <a:fillRect/>
          </a:stretch>
        </p:blipFill>
        <p:spPr>
          <a:xfrm>
            <a:off x="1566717" y="1319708"/>
            <a:ext cx="8724196" cy="4633635"/>
          </a:xfrm>
          <a:prstGeom prst="rect">
            <a:avLst/>
          </a:prstGeom>
        </p:spPr>
      </p:pic>
      <p:sp>
        <p:nvSpPr>
          <p:cNvPr id="9" name="Fußzeilenplatzhalter 3">
            <a:extLst>
              <a:ext uri="{FF2B5EF4-FFF2-40B4-BE49-F238E27FC236}">
                <a16:creationId xmlns:a16="http://schemas.microsoft.com/office/drawing/2014/main" id="{DEFA3861-9EC3-797B-B121-C5851E2B008B}"/>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3659139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426000" y="512421"/>
            <a:ext cx="11339999" cy="382299"/>
          </a:xfrm>
        </p:spPr>
        <p:txBody>
          <a:bodyPr>
            <a:noAutofit/>
          </a:bodyPr>
          <a:lstStyle/>
          <a:p>
            <a:pPr algn="ctr"/>
            <a:r>
              <a:rPr lang="en-US" sz="4000" noProof="0" dirty="0">
                <a:latin typeface="Roboto" panose="02000000000000000000" pitchFamily="2" charset="0"/>
                <a:ea typeface="Roboto" panose="02000000000000000000" pitchFamily="2" charset="0"/>
              </a:rPr>
              <a:t>What </a:t>
            </a:r>
            <a:r>
              <a:rPr lang="en-US" sz="4000" noProof="0" dirty="0" err="1">
                <a:latin typeface="Roboto" panose="02000000000000000000" pitchFamily="2" charset="0"/>
                <a:ea typeface="Roboto" panose="02000000000000000000" pitchFamily="2" charset="0"/>
              </a:rPr>
              <a:t>harmonised</a:t>
            </a:r>
            <a:r>
              <a:rPr lang="en-US" sz="4000" noProof="0" dirty="0">
                <a:latin typeface="Roboto" panose="02000000000000000000" pitchFamily="2" charset="0"/>
                <a:ea typeface="Roboto" panose="02000000000000000000" pitchFamily="2" charset="0"/>
              </a:rPr>
              <a:t> surveys will </a:t>
            </a:r>
            <a:br>
              <a:rPr lang="en-US" sz="4000" noProof="0" dirty="0">
                <a:latin typeface="Roboto" panose="02000000000000000000" pitchFamily="2" charset="0"/>
                <a:ea typeface="Roboto" panose="02000000000000000000" pitchFamily="2" charset="0"/>
              </a:rPr>
            </a:br>
            <a:r>
              <a:rPr lang="en-US" sz="4000" noProof="0" dirty="0">
                <a:latin typeface="Roboto" panose="02000000000000000000" pitchFamily="2" charset="0"/>
                <a:ea typeface="Roboto" panose="02000000000000000000" pitchFamily="2" charset="0"/>
              </a:rPr>
              <a:t>Open Music Europe conduct?</a:t>
            </a:r>
            <a:endParaRPr lang="en-GB" sz="4000" noProof="0" dirty="0">
              <a:latin typeface="Roboto" panose="02000000000000000000" pitchFamily="2" charset="0"/>
              <a:ea typeface="Roboto" panose="02000000000000000000" pitchFamily="2" charset="0"/>
            </a:endParaRPr>
          </a:p>
        </p:txBody>
      </p:sp>
      <p:sp>
        <p:nvSpPr>
          <p:cNvPr id="3" name="Inhaltsplatzhalter 2">
            <a:extLst>
              <a:ext uri="{FF2B5EF4-FFF2-40B4-BE49-F238E27FC236}">
                <a16:creationId xmlns:a16="http://schemas.microsoft.com/office/drawing/2014/main" id="{1183B957-FA14-425F-B6FF-2B7BC11621FC}"/>
              </a:ext>
            </a:extLst>
          </p:cNvPr>
          <p:cNvSpPr>
            <a:spLocks noGrp="1"/>
          </p:cNvSpPr>
          <p:nvPr>
            <p:ph idx="1"/>
          </p:nvPr>
        </p:nvSpPr>
        <p:spPr>
          <a:xfrm>
            <a:off x="425999" y="1325380"/>
            <a:ext cx="11340000" cy="5230026"/>
          </a:xfrm>
        </p:spPr>
        <p:txBody>
          <a:bodyPr>
            <a:normAutofit/>
          </a:bodyPr>
          <a:lstStyle/>
          <a:p>
            <a:pPr marL="342900" indent="-342900">
              <a:spcBef>
                <a:spcPts val="800"/>
              </a:spcBef>
              <a:spcAft>
                <a:spcPts val="800"/>
              </a:spcAft>
              <a:buFont typeface="Arial" panose="020B0604020202020204" pitchFamily="34" charset="0"/>
              <a:buChar char="•"/>
            </a:pPr>
            <a:r>
              <a:rPr lang="en-US" sz="1800" b="1" noProof="0" dirty="0">
                <a:latin typeface="Arial" panose="020B0604020202020204" pitchFamily="34" charset="0"/>
                <a:cs typeface="Arial" panose="020B0604020202020204" pitchFamily="34" charset="0"/>
              </a:rPr>
              <a:t>Music MSME and professional surveys</a:t>
            </a:r>
          </a:p>
          <a:p>
            <a:pPr marL="787400" lvl="1" indent="-342900">
              <a:spcBef>
                <a:spcPts val="800"/>
              </a:spcBef>
              <a:spcAft>
                <a:spcPts val="800"/>
              </a:spcAft>
              <a:buFont typeface="Arial" panose="020B0604020202020204" pitchFamily="34" charset="0"/>
              <a:buChar char="•"/>
            </a:pPr>
            <a:r>
              <a:rPr lang="en-US" sz="1500" noProof="0" dirty="0">
                <a:latin typeface="Arial" panose="020B0604020202020204" pitchFamily="34" charset="0"/>
                <a:cs typeface="Arial" panose="020B0604020202020204" pitchFamily="34" charset="0"/>
              </a:rPr>
              <a:t>Current and potential commercial activities and revenue streams</a:t>
            </a:r>
            <a:r>
              <a:rPr lang="en-US" sz="1500" dirty="0">
                <a:latin typeface="Arial" panose="020B0604020202020204" pitchFamily="34" charset="0"/>
                <a:cs typeface="Arial" panose="020B0604020202020204" pitchFamily="34" charset="0"/>
                <a:sym typeface="Wingdings" panose="05000000000000000000" pitchFamily="2" charset="2"/>
              </a:rPr>
              <a:t> </a:t>
            </a:r>
            <a:r>
              <a:rPr lang="en-US" sz="1500" dirty="0">
                <a:solidFill>
                  <a:schemeClr val="accent1"/>
                </a:solidFill>
                <a:latin typeface="Arial" panose="020B0604020202020204" pitchFamily="34" charset="0"/>
                <a:cs typeface="Arial" panose="020B0604020202020204" pitchFamily="34" charset="0"/>
                <a:sym typeface="Wingdings" panose="05000000000000000000" pitchFamily="2" charset="2"/>
              </a:rPr>
              <a:t> gain </a:t>
            </a:r>
            <a:r>
              <a:rPr lang="en-US" sz="1500" noProof="0" dirty="0">
                <a:solidFill>
                  <a:schemeClr val="accent1"/>
                </a:solidFill>
                <a:latin typeface="Arial" panose="020B0604020202020204" pitchFamily="34" charset="0"/>
                <a:cs typeface="Arial" panose="020B0604020202020204" pitchFamily="34" charset="0"/>
              </a:rPr>
              <a:t>leverage in regulation / policymaking</a:t>
            </a:r>
          </a:p>
          <a:p>
            <a:pPr marL="787400" lvl="1" indent="-342900">
              <a:spcBef>
                <a:spcPts val="800"/>
              </a:spcBef>
              <a:spcAft>
                <a:spcPts val="800"/>
              </a:spcAft>
              <a:buFont typeface="Arial" panose="020B0604020202020204" pitchFamily="34" charset="0"/>
              <a:buChar char="•"/>
            </a:pPr>
            <a:r>
              <a:rPr lang="en-US" sz="1500" noProof="0" dirty="0">
                <a:latin typeface="Arial" panose="020B0604020202020204" pitchFamily="34" charset="0"/>
                <a:cs typeface="Arial" panose="020B0604020202020204" pitchFamily="34" charset="0"/>
              </a:rPr>
              <a:t>Environmental, social, and governance attitudes and practices </a:t>
            </a:r>
            <a:r>
              <a:rPr lang="en-US" sz="1500" noProof="0" dirty="0">
                <a:solidFill>
                  <a:schemeClr val="accent1"/>
                </a:solidFill>
                <a:latin typeface="Arial" panose="020B0604020202020204" pitchFamily="34" charset="0"/>
                <a:cs typeface="Arial" panose="020B0604020202020204" pitchFamily="34" charset="0"/>
                <a:sym typeface="Wingdings" panose="05000000000000000000" pitchFamily="2" charset="2"/>
              </a:rPr>
              <a:t></a:t>
            </a:r>
            <a:r>
              <a:rPr lang="en-US" sz="1500" noProof="0" dirty="0">
                <a:solidFill>
                  <a:schemeClr val="accent1"/>
                </a:solidFill>
                <a:latin typeface="Arial" panose="020B0604020202020204" pitchFamily="34" charset="0"/>
                <a:cs typeface="Arial" panose="020B0604020202020204" pitchFamily="34" charset="0"/>
              </a:rPr>
              <a:t> gain benefits under forthcoming CSR Directive</a:t>
            </a:r>
            <a:endParaRPr lang="en-US" sz="1800" noProof="0" dirty="0">
              <a:latin typeface="Arial" panose="020B0604020202020204" pitchFamily="34" charset="0"/>
              <a:cs typeface="Arial" panose="020B0604020202020204" pitchFamily="34" charset="0"/>
            </a:endParaRPr>
          </a:p>
          <a:p>
            <a:pPr marL="342900" indent="-342900">
              <a:spcBef>
                <a:spcPts val="800"/>
              </a:spcBef>
              <a:spcAft>
                <a:spcPts val="800"/>
              </a:spcAft>
              <a:buFont typeface="Arial" panose="020B0604020202020204" pitchFamily="34" charset="0"/>
              <a:buChar char="•"/>
            </a:pPr>
            <a:r>
              <a:rPr lang="en-US" sz="1800" b="1" noProof="0" dirty="0">
                <a:latin typeface="Arial" panose="020B0604020202020204" pitchFamily="34" charset="0"/>
                <a:cs typeface="Arial" panose="020B0604020202020204" pitchFamily="34" charset="0"/>
              </a:rPr>
              <a:t>Cultural access and participation / audience surveys</a:t>
            </a:r>
          </a:p>
          <a:p>
            <a:pPr marL="787400" lvl="1" indent="-342900">
              <a:spcBef>
                <a:spcPts val="800"/>
              </a:spcBef>
              <a:spcAft>
                <a:spcPts val="800"/>
              </a:spcAft>
              <a:buFont typeface="Arial" panose="020B0604020202020204" pitchFamily="34" charset="0"/>
              <a:buChar char="•"/>
            </a:pPr>
            <a:r>
              <a:rPr lang="en-US" sz="1500" noProof="0" dirty="0">
                <a:latin typeface="Arial" panose="020B0604020202020204" pitchFamily="34" charset="0"/>
                <a:cs typeface="Arial" panose="020B0604020202020204" pitchFamily="34" charset="0"/>
              </a:rPr>
              <a:t>Musical activities – commercial (incl. music consumption) and non-commercial </a:t>
            </a:r>
            <a:r>
              <a:rPr lang="en-US" sz="1500" noProof="0" dirty="0">
                <a:solidFill>
                  <a:schemeClr val="accent1"/>
                </a:solidFill>
                <a:latin typeface="Arial" panose="020B0604020202020204" pitchFamily="34" charset="0"/>
                <a:cs typeface="Arial" panose="020B0604020202020204" pitchFamily="34" charset="0"/>
                <a:sym typeface="Wingdings" panose="05000000000000000000" pitchFamily="2" charset="2"/>
              </a:rPr>
              <a:t></a:t>
            </a:r>
            <a:r>
              <a:rPr lang="en-US" sz="1500" noProof="0" dirty="0">
                <a:solidFill>
                  <a:schemeClr val="accent1"/>
                </a:solidFill>
                <a:latin typeface="Arial" panose="020B0604020202020204" pitchFamily="34" charset="0"/>
                <a:cs typeface="Arial" panose="020B0604020202020204" pitchFamily="34" charset="0"/>
              </a:rPr>
              <a:t> better assess the total societal impact of music</a:t>
            </a:r>
          </a:p>
          <a:p>
            <a:pPr marL="787400" lvl="1" indent="-342900">
              <a:spcBef>
                <a:spcPts val="800"/>
              </a:spcBef>
              <a:spcAft>
                <a:spcPts val="800"/>
              </a:spcAft>
              <a:buFont typeface="Arial" panose="020B0604020202020204" pitchFamily="34" charset="0"/>
              <a:buChar char="•"/>
            </a:pPr>
            <a:r>
              <a:rPr lang="en-US" sz="1500" noProof="0" dirty="0">
                <a:latin typeface="Arial" panose="020B0604020202020204" pitchFamily="34" charset="0"/>
                <a:cs typeface="Arial" panose="020B0604020202020204" pitchFamily="34" charset="0"/>
              </a:rPr>
              <a:t>Music, identity, and values </a:t>
            </a:r>
            <a:r>
              <a:rPr lang="en-US" sz="1500" noProof="0" dirty="0">
                <a:solidFill>
                  <a:schemeClr val="accent1"/>
                </a:solidFill>
                <a:latin typeface="Arial" panose="020B0604020202020204" pitchFamily="34" charset="0"/>
                <a:cs typeface="Arial" panose="020B0604020202020204" pitchFamily="34" charset="0"/>
                <a:sym typeface="Wingdings" panose="05000000000000000000" pitchFamily="2" charset="2"/>
              </a:rPr>
              <a:t> build up</a:t>
            </a:r>
            <a:r>
              <a:rPr lang="en-US" sz="1500" noProof="0" dirty="0">
                <a:solidFill>
                  <a:schemeClr val="accent1"/>
                </a:solidFill>
                <a:latin typeface="Arial" panose="020B0604020202020204" pitchFamily="34" charset="0"/>
                <a:cs typeface="Arial" panose="020B0604020202020204" pitchFamily="34" charset="0"/>
              </a:rPr>
              <a:t> CCSIs as “societal seismographs” and “value(s) multipliers”</a:t>
            </a:r>
            <a:endParaRPr lang="en-US" sz="1800" noProof="0" dirty="0">
              <a:latin typeface="Arial" panose="020B0604020202020204" pitchFamily="34" charset="0"/>
              <a:cs typeface="Arial" panose="020B0604020202020204" pitchFamily="34" charset="0"/>
            </a:endParaRPr>
          </a:p>
          <a:p>
            <a:pPr marL="342900" indent="-342900">
              <a:spcBef>
                <a:spcPts val="800"/>
              </a:spcBef>
              <a:spcAft>
                <a:spcPts val="800"/>
              </a:spcAft>
              <a:buFont typeface="Arial" panose="020B0604020202020204" pitchFamily="34" charset="0"/>
              <a:buChar char="•"/>
            </a:pPr>
            <a:r>
              <a:rPr lang="en-US" sz="1800" b="1" noProof="0" dirty="0">
                <a:latin typeface="Arial" panose="020B0604020202020204" pitchFamily="34" charset="0"/>
                <a:cs typeface="Arial" panose="020B0604020202020204" pitchFamily="34" charset="0"/>
              </a:rPr>
              <a:t>Other survey-type data collection</a:t>
            </a:r>
            <a:r>
              <a:rPr lang="en-US" sz="1800" noProof="0" dirty="0">
                <a:latin typeface="Arial" panose="020B0604020202020204" pitchFamily="34" charset="0"/>
                <a:cs typeface="Arial" panose="020B0604020202020204" pitchFamily="34" charset="0"/>
              </a:rPr>
              <a:t>: Listen Local and ESG reporting pilot projects</a:t>
            </a:r>
            <a:endParaRPr lang="en-US" sz="1800" noProof="0" dirty="0">
              <a:solidFill>
                <a:schemeClr val="accent1"/>
              </a:solidFill>
              <a:latin typeface="Arial" panose="020B0604020202020204" pitchFamily="34" charset="0"/>
              <a:cs typeface="Arial" panose="020B0604020202020204" pitchFamily="34" charset="0"/>
            </a:endParaRPr>
          </a:p>
          <a:p>
            <a:pPr>
              <a:spcBef>
                <a:spcPts val="800"/>
              </a:spcBef>
              <a:spcAft>
                <a:spcPts val="800"/>
              </a:spcAft>
            </a:pPr>
            <a:r>
              <a:rPr lang="en-US" sz="1800" i="1" dirty="0">
                <a:solidFill>
                  <a:schemeClr val="accent1"/>
                </a:solidFill>
                <a:latin typeface="Arial" panose="020B0604020202020204" pitchFamily="34" charset="0"/>
                <a:cs typeface="Arial" panose="020B0604020202020204" pitchFamily="34" charset="0"/>
                <a:sym typeface="Wingdings" panose="05000000000000000000" pitchFamily="2" charset="2"/>
              </a:rPr>
              <a:t> </a:t>
            </a:r>
            <a:r>
              <a:rPr lang="en-US" sz="1800" i="1" noProof="0" dirty="0">
                <a:solidFill>
                  <a:schemeClr val="accent1"/>
                </a:solidFill>
                <a:latin typeface="Arial" panose="020B0604020202020204" pitchFamily="34" charset="0"/>
                <a:cs typeface="Arial" panose="020B0604020202020204" pitchFamily="34" charset="0"/>
              </a:rPr>
              <a:t>All of these use-cases can benefit from input and output harmonization on </a:t>
            </a:r>
            <a:r>
              <a:rPr lang="en-US" sz="1800" b="1" i="1" noProof="0" dirty="0">
                <a:solidFill>
                  <a:schemeClr val="accent1"/>
                </a:solidFill>
                <a:latin typeface="Arial" panose="020B0604020202020204" pitchFamily="34" charset="0"/>
                <a:cs typeface="Arial" panose="020B0604020202020204" pitchFamily="34" charset="0"/>
              </a:rPr>
              <a:t>three levels</a:t>
            </a:r>
            <a:r>
              <a:rPr lang="en-US" sz="1800" i="1" noProof="0" dirty="0">
                <a:solidFill>
                  <a:schemeClr val="accent1"/>
                </a:solidFill>
                <a:latin typeface="Arial" panose="020B0604020202020204" pitchFamily="34" charset="0"/>
                <a:cs typeface="Arial" panose="020B0604020202020204" pitchFamily="34" charset="0"/>
              </a:rPr>
              <a:t>:</a:t>
            </a:r>
          </a:p>
          <a:p>
            <a:pPr marL="787400" lvl="1" indent="-342900">
              <a:spcBef>
                <a:spcPts val="800"/>
              </a:spcBef>
              <a:spcAft>
                <a:spcPts val="800"/>
              </a:spcAft>
              <a:buFont typeface="Arial" panose="020B0604020202020204" pitchFamily="34" charset="0"/>
              <a:buChar char="•"/>
            </a:pPr>
            <a:r>
              <a:rPr lang="en-US" sz="1500" b="1" i="1" noProof="0" dirty="0">
                <a:solidFill>
                  <a:schemeClr val="accent1"/>
                </a:solidFill>
                <a:latin typeface="Arial" panose="020B0604020202020204" pitchFamily="34" charset="0"/>
                <a:cs typeface="Arial" panose="020B0604020202020204" pitchFamily="34" charset="0"/>
              </a:rPr>
              <a:t>Concepts</a:t>
            </a:r>
            <a:r>
              <a:rPr lang="en-US" sz="1500" i="1" noProof="0" dirty="0">
                <a:solidFill>
                  <a:schemeClr val="accent1"/>
                </a:solidFill>
                <a:latin typeface="Arial" panose="020B0604020202020204" pitchFamily="34" charset="0"/>
                <a:cs typeface="Arial" panose="020B0604020202020204" pitchFamily="34" charset="0"/>
              </a:rPr>
              <a:t> (e.g., harmonization with statistical data and metadata exchange or SDMX guidelines)</a:t>
            </a:r>
          </a:p>
          <a:p>
            <a:pPr marL="787400" lvl="1" indent="-342900">
              <a:spcBef>
                <a:spcPts val="800"/>
              </a:spcBef>
              <a:spcAft>
                <a:spcPts val="800"/>
              </a:spcAft>
              <a:buFont typeface="Arial" panose="020B0604020202020204" pitchFamily="34" charset="0"/>
              <a:buChar char="•"/>
            </a:pPr>
            <a:r>
              <a:rPr lang="en-US" sz="1500" b="1" i="1" noProof="0" dirty="0">
                <a:solidFill>
                  <a:schemeClr val="accent1"/>
                </a:solidFill>
                <a:latin typeface="Arial" panose="020B0604020202020204" pitchFamily="34" charset="0"/>
                <a:cs typeface="Arial" panose="020B0604020202020204" pitchFamily="34" charset="0"/>
              </a:rPr>
              <a:t>Questions</a:t>
            </a:r>
            <a:r>
              <a:rPr lang="en-US" sz="1500" i="1" noProof="0" dirty="0">
                <a:solidFill>
                  <a:schemeClr val="accent1"/>
                </a:solidFill>
                <a:latin typeface="Arial" panose="020B0604020202020204" pitchFamily="34" charset="0"/>
                <a:cs typeface="Arial" panose="020B0604020202020204" pitchFamily="34" charset="0"/>
              </a:rPr>
              <a:t> (e.g., borrowing questions from other surveys)</a:t>
            </a:r>
          </a:p>
          <a:p>
            <a:pPr marL="787400" lvl="1" indent="-342900">
              <a:spcBef>
                <a:spcPts val="800"/>
              </a:spcBef>
              <a:spcAft>
                <a:spcPts val="800"/>
              </a:spcAft>
              <a:buFont typeface="Arial" panose="020B0604020202020204" pitchFamily="34" charset="0"/>
              <a:buChar char="•"/>
            </a:pPr>
            <a:r>
              <a:rPr lang="en-US" sz="1500" b="1" i="1" noProof="0" dirty="0">
                <a:solidFill>
                  <a:schemeClr val="accent1"/>
                </a:solidFill>
                <a:latin typeface="Arial" panose="020B0604020202020204" pitchFamily="34" charset="0"/>
                <a:cs typeface="Arial" panose="020B0604020202020204" pitchFamily="34" charset="0"/>
              </a:rPr>
              <a:t>Codebook</a:t>
            </a:r>
            <a:r>
              <a:rPr lang="en-US" sz="1500" i="1" noProof="0" dirty="0">
                <a:solidFill>
                  <a:schemeClr val="accent1"/>
                </a:solidFill>
                <a:latin typeface="Arial" panose="020B0604020202020204" pitchFamily="34" charset="0"/>
                <a:cs typeface="Arial" panose="020B0604020202020204" pitchFamily="34" charset="0"/>
              </a:rPr>
              <a:t> / </a:t>
            </a:r>
            <a:r>
              <a:rPr lang="en-US" sz="1500" b="1" i="1" noProof="0" dirty="0">
                <a:solidFill>
                  <a:schemeClr val="accent1"/>
                </a:solidFill>
                <a:latin typeface="Arial" panose="020B0604020202020204" pitchFamily="34" charset="0"/>
                <a:cs typeface="Arial" panose="020B0604020202020204" pitchFamily="34" charset="0"/>
              </a:rPr>
              <a:t>outputs</a:t>
            </a:r>
            <a:r>
              <a:rPr lang="en-US" sz="1500" i="1" noProof="0" dirty="0">
                <a:solidFill>
                  <a:schemeClr val="accent1"/>
                </a:solidFill>
                <a:latin typeface="Arial" panose="020B0604020202020204" pitchFamily="34" charset="0"/>
                <a:cs typeface="Arial" panose="020B0604020202020204" pitchFamily="34" charset="0"/>
              </a:rPr>
              <a:t> (e.g., ensuring that or data can be “synthesized” with data from other surveys)</a:t>
            </a:r>
            <a:endParaRPr lang="en-US" sz="1500" i="1" dirty="0">
              <a:solidFill>
                <a:schemeClr val="accent1"/>
              </a:solidFill>
              <a:latin typeface="Arial" panose="020B0604020202020204" pitchFamily="34" charset="0"/>
              <a:cs typeface="Arial" panose="020B0604020202020204" pitchFamily="34" charset="0"/>
            </a:endParaRPr>
          </a:p>
          <a:p>
            <a:pPr marL="787400" lvl="1" indent="-342900">
              <a:spcBef>
                <a:spcPts val="1200"/>
              </a:spcBef>
              <a:spcAft>
                <a:spcPts val="1200"/>
              </a:spcAft>
              <a:buFont typeface="Arial" panose="020B0604020202020204" pitchFamily="34" charset="0"/>
              <a:buChar char="•"/>
            </a:pPr>
            <a:endParaRPr lang="en-US"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24</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943600" y="31537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Fußzeilenplatzhalter 3">
            <a:extLst>
              <a:ext uri="{FF2B5EF4-FFF2-40B4-BE49-F238E27FC236}">
                <a16:creationId xmlns:a16="http://schemas.microsoft.com/office/drawing/2014/main" id="{EBF7FBE7-11C8-5F12-B11D-EC72CB41E687}"/>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Tree>
    <p:extLst>
      <p:ext uri="{BB962C8B-B14F-4D97-AF65-F5344CB8AC3E}">
        <p14:creationId xmlns:p14="http://schemas.microsoft.com/office/powerpoint/2010/main" val="2663186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p:txBody>
          <a:bodyPr>
            <a:normAutofit/>
          </a:bodyPr>
          <a:lstStyle/>
          <a:p>
            <a:r>
              <a:rPr lang="en-US" noProof="0" dirty="0"/>
              <a:t>MSME and music professional surveys (WP1)</a:t>
            </a:r>
            <a:endParaRPr lang="en-GB" noProof="0" dirty="0"/>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p:txBody>
          <a:bodyPr/>
          <a:lstStyle/>
          <a:p>
            <a:endParaRPr lang="en-GB" noProof="0" dirty="0"/>
          </a:p>
        </p:txBody>
      </p:sp>
      <p:sp>
        <p:nvSpPr>
          <p:cNvPr id="5" name="Fußzeilenplatzhalter 4">
            <a:extLst>
              <a:ext uri="{FF2B5EF4-FFF2-40B4-BE49-F238E27FC236}">
                <a16:creationId xmlns:a16="http://schemas.microsoft.com/office/drawing/2014/main" id="{D4631D21-9318-4F00-B6EF-E32C3FF16647}"/>
              </a:ext>
            </a:extLst>
          </p:cNvPr>
          <p:cNvSpPr>
            <a:spLocks noGrp="1"/>
          </p:cNvSpPr>
          <p:nvPr>
            <p:ph type="ftr" sz="quarter" idx="3"/>
          </p:nvPr>
        </p:nvSpPr>
        <p:spPr/>
        <p:txBody>
          <a:bodyPr/>
          <a:lstStyle/>
          <a:p>
            <a:r>
              <a:rPr lang="en-GB" dirty="0" err="1"/>
              <a:t>OpenMusE</a:t>
            </a:r>
            <a:r>
              <a:rPr lang="en-GB" dirty="0"/>
              <a:t> | WP Presentation</a:t>
            </a:r>
            <a:endParaRPr lang="en-GB"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a:xfrm>
            <a:off x="11083894" y="6176198"/>
            <a:ext cx="682105" cy="227777"/>
          </a:xfrm>
        </p:spPr>
        <p:txBody>
          <a:bodyPr/>
          <a:lstStyle/>
          <a:p>
            <a:fld id="{7D8F40E6-5147-4048-8648-74966E0AD208}" type="slidenum">
              <a:rPr lang="en-GB" smtClean="0"/>
              <a:pPr/>
              <a:t>25</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943600" y="28362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object 4">
            <a:extLst>
              <a:ext uri="{FF2B5EF4-FFF2-40B4-BE49-F238E27FC236}">
                <a16:creationId xmlns:a16="http://schemas.microsoft.com/office/drawing/2014/main" id="{19C5BE4E-9840-2A8B-9A4C-7F8605E39BED}"/>
              </a:ext>
            </a:extLst>
          </p:cNvPr>
          <p:cNvSpPr txBox="1"/>
          <p:nvPr/>
        </p:nvSpPr>
        <p:spPr>
          <a:xfrm>
            <a:off x="638602" y="2302052"/>
            <a:ext cx="4319717" cy="4352458"/>
          </a:xfrm>
          <a:prstGeom prst="rect">
            <a:avLst/>
          </a:prstGeom>
        </p:spPr>
        <p:txBody>
          <a:bodyPr vert="horz" wrap="square" lIns="0" tIns="27925" rIns="0" bIns="0" rtlCol="0">
            <a:spAutoFit/>
          </a:bodyPr>
          <a:lstStyle/>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Aims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Fill data gaps on music professionals (WP1, WP2)</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Provide input for music valuation (WP1)</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Provide data for toolkit development (WP4)</a:t>
            </a:r>
          </a:p>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de-DE" sz="1200" b="0" i="0" u="none" strike="noStrike" kern="1200" cap="none" spc="20" normalizeH="0" baseline="0" noProof="0" dirty="0">
                <a:ln>
                  <a:noFill/>
                </a:ln>
                <a:solidFill>
                  <a:srgbClr val="1D1D1B"/>
                </a:solidFill>
                <a:effectLst/>
                <a:uLnTx/>
                <a:uFillTx/>
                <a:latin typeface="Trebuchet MS"/>
                <a:ea typeface="+mn-ea"/>
                <a:cs typeface="+mn-cs"/>
              </a:rPr>
              <a:t>Contents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Overall musical activity, incl. education/training</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Participation in and revenue from:</a:t>
            </a:r>
          </a:p>
          <a:p>
            <a:pPr marL="1214402" marR="84413" lvl="2"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Commercial recordings, incl. revenue per channel/platform</a:t>
            </a:r>
          </a:p>
          <a:p>
            <a:pPr marL="1214402" marR="84413" lvl="2"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Live performances and events</a:t>
            </a:r>
          </a:p>
          <a:p>
            <a:pPr marL="1214402" marR="84413" lvl="2"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Other activities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Musical works, texts, recordings, and royalties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Grants/public funding</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Sociodemographic variables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Optional: values-based or psychometric segmentation</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p:txBody>
      </p:sp>
      <p:sp>
        <p:nvSpPr>
          <p:cNvPr id="11" name="object 9">
            <a:extLst>
              <a:ext uri="{FF2B5EF4-FFF2-40B4-BE49-F238E27FC236}">
                <a16:creationId xmlns:a16="http://schemas.microsoft.com/office/drawing/2014/main" id="{2D3DF7B8-ED86-8254-44B9-D1324D6631B4}"/>
              </a:ext>
            </a:extLst>
          </p:cNvPr>
          <p:cNvSpPr txBox="1"/>
          <p:nvPr/>
        </p:nvSpPr>
        <p:spPr>
          <a:xfrm>
            <a:off x="1403760" y="1744639"/>
            <a:ext cx="1319518" cy="28434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de-DE" sz="1699" b="1" i="0" u="none" strike="noStrike" kern="1200" cap="none" spc="50" normalizeH="0" baseline="0" noProof="0">
                <a:ln>
                  <a:noFill/>
                </a:ln>
                <a:solidFill>
                  <a:srgbClr val="1D1D1B"/>
                </a:solidFill>
                <a:effectLst/>
                <a:uLnTx/>
                <a:uFillTx/>
                <a:latin typeface="Trebuchet MS"/>
                <a:ea typeface="+mn-ea"/>
                <a:cs typeface="Trebuchet MS"/>
              </a:rPr>
              <a:t>Background</a:t>
            </a:r>
            <a:endParaRPr kumimoji="0" sz="1699" b="0" i="0" u="none" strike="noStrike" kern="1200" cap="none" spc="0" normalizeH="0" baseline="0" noProof="0" dirty="0">
              <a:ln>
                <a:noFill/>
              </a:ln>
              <a:solidFill>
                <a:prstClr val="black"/>
              </a:solidFill>
              <a:effectLst/>
              <a:uLnTx/>
              <a:uFillTx/>
              <a:latin typeface="Trebuchet MS"/>
              <a:ea typeface="+mn-ea"/>
              <a:cs typeface="Trebuchet MS"/>
            </a:endParaRPr>
          </a:p>
        </p:txBody>
      </p:sp>
      <p:pic>
        <p:nvPicPr>
          <p:cNvPr id="12" name="Graphic 11">
            <a:extLst>
              <a:ext uri="{FF2B5EF4-FFF2-40B4-BE49-F238E27FC236}">
                <a16:creationId xmlns:a16="http://schemas.microsoft.com/office/drawing/2014/main" id="{71F57EE8-2CB9-96C5-DE78-F32A062EDC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188" y="1554435"/>
            <a:ext cx="720000" cy="720000"/>
          </a:xfrm>
          <a:prstGeom prst="rect">
            <a:avLst/>
          </a:prstGeom>
        </p:spPr>
      </p:pic>
      <p:sp>
        <p:nvSpPr>
          <p:cNvPr id="13" name="object 10">
            <a:extLst>
              <a:ext uri="{FF2B5EF4-FFF2-40B4-BE49-F238E27FC236}">
                <a16:creationId xmlns:a16="http://schemas.microsoft.com/office/drawing/2014/main" id="{4547A5B9-84EF-2876-CC3E-0C8B24E06571}"/>
              </a:ext>
            </a:extLst>
          </p:cNvPr>
          <p:cNvSpPr txBox="1"/>
          <p:nvPr/>
        </p:nvSpPr>
        <p:spPr>
          <a:xfrm>
            <a:off x="6084279" y="1759430"/>
            <a:ext cx="1896299" cy="812909"/>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Target group</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694" marR="0" lvl="0" indent="0" algn="l" defTabSz="914197" rtl="0" eaLnBrk="1" fontAlgn="auto" latinLnBrk="0" hangingPunct="1">
              <a:lnSpc>
                <a:spcPct val="100000"/>
              </a:lnSpc>
              <a:spcBef>
                <a:spcPts val="600"/>
              </a:spcBef>
              <a:spcAft>
                <a:spcPts val="0"/>
              </a:spcAft>
              <a:buClrTx/>
              <a:buSzTx/>
              <a:buFontTx/>
              <a:buNone/>
              <a:tabLst/>
              <a:defRPr/>
            </a:pPr>
            <a:r>
              <a:rPr kumimoji="0" lang="de-DE" sz="1000" b="0" i="0" u="none" strike="noStrike" kern="1200" cap="none" spc="20" normalizeH="0" baseline="0" noProof="0">
                <a:ln>
                  <a:noFill/>
                </a:ln>
                <a:solidFill>
                  <a:srgbClr val="1D1D1B"/>
                </a:solidFill>
                <a:effectLst/>
                <a:uLnTx/>
                <a:uFillTx/>
                <a:latin typeface="Trebuchet MS"/>
                <a:ea typeface="+mn-ea"/>
                <a:cs typeface="Trebuchet MS"/>
              </a:rPr>
              <a:t>Music professionals, i.e., those who earn income from musical activities</a:t>
            </a:r>
          </a:p>
        </p:txBody>
      </p:sp>
      <p:pic>
        <p:nvPicPr>
          <p:cNvPr id="14" name="Graphic 13">
            <a:extLst>
              <a:ext uri="{FF2B5EF4-FFF2-40B4-BE49-F238E27FC236}">
                <a16:creationId xmlns:a16="http://schemas.microsoft.com/office/drawing/2014/main" id="{EFD45190-1D80-4439-D773-A02DC8420BF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84180" y="1698451"/>
            <a:ext cx="720000" cy="720000"/>
          </a:xfrm>
          <a:prstGeom prst="rect">
            <a:avLst/>
          </a:prstGeom>
        </p:spPr>
      </p:pic>
      <p:pic>
        <p:nvPicPr>
          <p:cNvPr id="15" name="Graphic 14">
            <a:extLst>
              <a:ext uri="{FF2B5EF4-FFF2-40B4-BE49-F238E27FC236}">
                <a16:creationId xmlns:a16="http://schemas.microsoft.com/office/drawing/2014/main" id="{03B0BACE-378F-6A54-6063-4840402920D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483859" y="1698451"/>
            <a:ext cx="753481" cy="659022"/>
          </a:xfrm>
          <a:prstGeom prst="rect">
            <a:avLst/>
          </a:prstGeom>
        </p:spPr>
      </p:pic>
      <p:pic>
        <p:nvPicPr>
          <p:cNvPr id="16" name="Graphic 15">
            <a:extLst>
              <a:ext uri="{FF2B5EF4-FFF2-40B4-BE49-F238E27FC236}">
                <a16:creationId xmlns:a16="http://schemas.microsoft.com/office/drawing/2014/main" id="{804519A2-AF35-A2FB-4AC8-75BA43ABB8F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91211" y="2986378"/>
            <a:ext cx="704931" cy="720000"/>
          </a:xfrm>
          <a:prstGeom prst="rect">
            <a:avLst/>
          </a:prstGeom>
        </p:spPr>
      </p:pic>
      <p:grpSp>
        <p:nvGrpSpPr>
          <p:cNvPr id="17" name="Group 16">
            <a:extLst>
              <a:ext uri="{FF2B5EF4-FFF2-40B4-BE49-F238E27FC236}">
                <a16:creationId xmlns:a16="http://schemas.microsoft.com/office/drawing/2014/main" id="{7B3479AA-D3CB-7979-C2E1-A87E8B5FE1A8}"/>
              </a:ext>
            </a:extLst>
          </p:cNvPr>
          <p:cNvGrpSpPr>
            <a:grpSpLocks noChangeAspect="1"/>
          </p:cNvGrpSpPr>
          <p:nvPr/>
        </p:nvGrpSpPr>
        <p:grpSpPr>
          <a:xfrm>
            <a:off x="8424540" y="2860351"/>
            <a:ext cx="751801" cy="725998"/>
            <a:chOff x="5924793" y="3756196"/>
            <a:chExt cx="1089166" cy="1051785"/>
          </a:xfrm>
          <a:solidFill>
            <a:srgbClr val="E9473D"/>
          </a:solidFill>
        </p:grpSpPr>
        <p:sp>
          <p:nvSpPr>
            <p:cNvPr id="18" name="Freeform: Shape 17">
              <a:extLst>
                <a:ext uri="{FF2B5EF4-FFF2-40B4-BE49-F238E27FC236}">
                  <a16:creationId xmlns:a16="http://schemas.microsoft.com/office/drawing/2014/main" id="{CF3443D7-2963-4A9A-A860-60553C15AED1}"/>
                </a:ext>
              </a:extLst>
            </p:cNvPr>
            <p:cNvSpPr/>
            <p:nvPr/>
          </p:nvSpPr>
          <p:spPr>
            <a:xfrm>
              <a:off x="5924793" y="3756196"/>
              <a:ext cx="1089166" cy="1051785"/>
            </a:xfrm>
            <a:custGeom>
              <a:avLst/>
              <a:gdLst>
                <a:gd name="connsiteX0" fmla="*/ 620157 w 652558"/>
                <a:gd name="connsiteY0" fmla="*/ 71728 h 630162"/>
                <a:gd name="connsiteX1" fmla="*/ 519645 w 652558"/>
                <a:gd name="connsiteY1" fmla="*/ 71728 h 630162"/>
                <a:gd name="connsiteX2" fmla="*/ 519645 w 652558"/>
                <a:gd name="connsiteY2" fmla="*/ 40405 h 630162"/>
                <a:gd name="connsiteX3" fmla="*/ 479240 w 652558"/>
                <a:gd name="connsiteY3" fmla="*/ 0 h 630162"/>
                <a:gd name="connsiteX4" fmla="*/ 438836 w 652558"/>
                <a:gd name="connsiteY4" fmla="*/ 40405 h 630162"/>
                <a:gd name="connsiteX5" fmla="*/ 438836 w 652558"/>
                <a:gd name="connsiteY5" fmla="*/ 71728 h 630162"/>
                <a:gd name="connsiteX6" fmla="*/ 226960 w 652558"/>
                <a:gd name="connsiteY6" fmla="*/ 71728 h 630162"/>
                <a:gd name="connsiteX7" fmla="*/ 226960 w 652558"/>
                <a:gd name="connsiteY7" fmla="*/ 40405 h 630162"/>
                <a:gd name="connsiteX8" fmla="*/ 186555 w 652558"/>
                <a:gd name="connsiteY8" fmla="*/ 0 h 630162"/>
                <a:gd name="connsiteX9" fmla="*/ 146150 w 652558"/>
                <a:gd name="connsiteY9" fmla="*/ 40405 h 630162"/>
                <a:gd name="connsiteX10" fmla="*/ 146150 w 652558"/>
                <a:gd name="connsiteY10" fmla="*/ 71728 h 630162"/>
                <a:gd name="connsiteX11" fmla="*/ 32401 w 652558"/>
                <a:gd name="connsiteY11" fmla="*/ 71728 h 630162"/>
                <a:gd name="connsiteX12" fmla="*/ 0 w 652558"/>
                <a:gd name="connsiteY12" fmla="*/ 104052 h 630162"/>
                <a:gd name="connsiteX13" fmla="*/ 0 w 652558"/>
                <a:gd name="connsiteY13" fmla="*/ 597839 h 630162"/>
                <a:gd name="connsiteX14" fmla="*/ 32401 w 652558"/>
                <a:gd name="connsiteY14" fmla="*/ 630163 h 630162"/>
                <a:gd name="connsiteX15" fmla="*/ 620157 w 652558"/>
                <a:gd name="connsiteY15" fmla="*/ 630163 h 630162"/>
                <a:gd name="connsiteX16" fmla="*/ 652558 w 652558"/>
                <a:gd name="connsiteY16" fmla="*/ 597839 h 630162"/>
                <a:gd name="connsiteX17" fmla="*/ 652558 w 652558"/>
                <a:gd name="connsiteY17" fmla="*/ 104052 h 630162"/>
                <a:gd name="connsiteX18" fmla="*/ 620157 w 652558"/>
                <a:gd name="connsiteY18" fmla="*/ 71728 h 630162"/>
                <a:gd name="connsiteX19" fmla="*/ 461924 w 652558"/>
                <a:gd name="connsiteY19" fmla="*/ 94817 h 630162"/>
                <a:gd name="connsiteX20" fmla="*/ 461924 w 652558"/>
                <a:gd name="connsiteY20" fmla="*/ 71728 h 630162"/>
                <a:gd name="connsiteX21" fmla="*/ 461924 w 652558"/>
                <a:gd name="connsiteY21" fmla="*/ 40405 h 630162"/>
                <a:gd name="connsiteX22" fmla="*/ 479240 w 652558"/>
                <a:gd name="connsiteY22" fmla="*/ 23089 h 630162"/>
                <a:gd name="connsiteX23" fmla="*/ 496557 w 652558"/>
                <a:gd name="connsiteY23" fmla="*/ 40405 h 630162"/>
                <a:gd name="connsiteX24" fmla="*/ 496557 w 652558"/>
                <a:gd name="connsiteY24" fmla="*/ 71728 h 630162"/>
                <a:gd name="connsiteX25" fmla="*/ 496557 w 652558"/>
                <a:gd name="connsiteY25" fmla="*/ 94817 h 630162"/>
                <a:gd name="connsiteX26" fmla="*/ 496557 w 652558"/>
                <a:gd name="connsiteY26" fmla="*/ 121984 h 630162"/>
                <a:gd name="connsiteX27" fmla="*/ 479240 w 652558"/>
                <a:gd name="connsiteY27" fmla="*/ 139301 h 630162"/>
                <a:gd name="connsiteX28" fmla="*/ 461924 w 652558"/>
                <a:gd name="connsiteY28" fmla="*/ 121984 h 630162"/>
                <a:gd name="connsiteX29" fmla="*/ 461924 w 652558"/>
                <a:gd name="connsiteY29" fmla="*/ 94817 h 630162"/>
                <a:gd name="connsiteX30" fmla="*/ 169239 w 652558"/>
                <a:gd name="connsiteY30" fmla="*/ 94817 h 630162"/>
                <a:gd name="connsiteX31" fmla="*/ 169239 w 652558"/>
                <a:gd name="connsiteY31" fmla="*/ 71728 h 630162"/>
                <a:gd name="connsiteX32" fmla="*/ 169239 w 652558"/>
                <a:gd name="connsiteY32" fmla="*/ 40405 h 630162"/>
                <a:gd name="connsiteX33" fmla="*/ 186555 w 652558"/>
                <a:gd name="connsiteY33" fmla="*/ 23089 h 630162"/>
                <a:gd name="connsiteX34" fmla="*/ 203871 w 652558"/>
                <a:gd name="connsiteY34" fmla="*/ 40405 h 630162"/>
                <a:gd name="connsiteX35" fmla="*/ 203871 w 652558"/>
                <a:gd name="connsiteY35" fmla="*/ 71728 h 630162"/>
                <a:gd name="connsiteX36" fmla="*/ 203871 w 652558"/>
                <a:gd name="connsiteY36" fmla="*/ 94817 h 630162"/>
                <a:gd name="connsiteX37" fmla="*/ 203871 w 652558"/>
                <a:gd name="connsiteY37" fmla="*/ 121984 h 630162"/>
                <a:gd name="connsiteX38" fmla="*/ 186555 w 652558"/>
                <a:gd name="connsiteY38" fmla="*/ 139301 h 630162"/>
                <a:gd name="connsiteX39" fmla="*/ 169239 w 652558"/>
                <a:gd name="connsiteY39" fmla="*/ 121984 h 630162"/>
                <a:gd name="connsiteX40" fmla="*/ 169239 w 652558"/>
                <a:gd name="connsiteY40" fmla="*/ 94817 h 630162"/>
                <a:gd name="connsiteX41" fmla="*/ 629470 w 652558"/>
                <a:gd name="connsiteY41" fmla="*/ 597839 h 630162"/>
                <a:gd name="connsiteX42" fmla="*/ 620157 w 652558"/>
                <a:gd name="connsiteY42" fmla="*/ 607074 h 630162"/>
                <a:gd name="connsiteX43" fmla="*/ 32401 w 652558"/>
                <a:gd name="connsiteY43" fmla="*/ 607074 h 630162"/>
                <a:gd name="connsiteX44" fmla="*/ 23089 w 652558"/>
                <a:gd name="connsiteY44" fmla="*/ 597839 h 630162"/>
                <a:gd name="connsiteX45" fmla="*/ 23089 w 652558"/>
                <a:gd name="connsiteY45" fmla="*/ 263055 h 630162"/>
                <a:gd name="connsiteX46" fmla="*/ 629393 w 652558"/>
                <a:gd name="connsiteY46" fmla="*/ 263055 h 630162"/>
                <a:gd name="connsiteX47" fmla="*/ 629393 w 652558"/>
                <a:gd name="connsiteY47" fmla="*/ 597839 h 630162"/>
                <a:gd name="connsiteX48" fmla="*/ 629470 w 652558"/>
                <a:gd name="connsiteY48" fmla="*/ 239967 h 630162"/>
                <a:gd name="connsiteX49" fmla="*/ 23165 w 652558"/>
                <a:gd name="connsiteY49" fmla="*/ 239967 h 630162"/>
                <a:gd name="connsiteX50" fmla="*/ 23165 w 652558"/>
                <a:gd name="connsiteY50" fmla="*/ 104129 h 630162"/>
                <a:gd name="connsiteX51" fmla="*/ 32478 w 652558"/>
                <a:gd name="connsiteY51" fmla="*/ 94894 h 630162"/>
                <a:gd name="connsiteX52" fmla="*/ 146227 w 652558"/>
                <a:gd name="connsiteY52" fmla="*/ 94894 h 630162"/>
                <a:gd name="connsiteX53" fmla="*/ 146227 w 652558"/>
                <a:gd name="connsiteY53" fmla="*/ 122061 h 630162"/>
                <a:gd name="connsiteX54" fmla="*/ 186632 w 652558"/>
                <a:gd name="connsiteY54" fmla="*/ 162466 h 630162"/>
                <a:gd name="connsiteX55" fmla="*/ 227037 w 652558"/>
                <a:gd name="connsiteY55" fmla="*/ 122061 h 630162"/>
                <a:gd name="connsiteX56" fmla="*/ 227037 w 652558"/>
                <a:gd name="connsiteY56" fmla="*/ 94894 h 630162"/>
                <a:gd name="connsiteX57" fmla="*/ 438913 w 652558"/>
                <a:gd name="connsiteY57" fmla="*/ 94894 h 630162"/>
                <a:gd name="connsiteX58" fmla="*/ 438913 w 652558"/>
                <a:gd name="connsiteY58" fmla="*/ 122061 h 630162"/>
                <a:gd name="connsiteX59" fmla="*/ 479317 w 652558"/>
                <a:gd name="connsiteY59" fmla="*/ 162466 h 630162"/>
                <a:gd name="connsiteX60" fmla="*/ 519722 w 652558"/>
                <a:gd name="connsiteY60" fmla="*/ 122061 h 630162"/>
                <a:gd name="connsiteX61" fmla="*/ 519722 w 652558"/>
                <a:gd name="connsiteY61" fmla="*/ 94894 h 630162"/>
                <a:gd name="connsiteX62" fmla="*/ 620234 w 652558"/>
                <a:gd name="connsiteY62" fmla="*/ 94894 h 630162"/>
                <a:gd name="connsiteX63" fmla="*/ 629547 w 652558"/>
                <a:gd name="connsiteY63" fmla="*/ 104129 h 630162"/>
                <a:gd name="connsiteX64" fmla="*/ 629547 w 652558"/>
                <a:gd name="connsiteY64" fmla="*/ 239967 h 63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52558" h="630162">
                  <a:moveTo>
                    <a:pt x="620157" y="71728"/>
                  </a:moveTo>
                  <a:lnTo>
                    <a:pt x="519645" y="71728"/>
                  </a:lnTo>
                  <a:lnTo>
                    <a:pt x="519645" y="40405"/>
                  </a:lnTo>
                  <a:cubicBezTo>
                    <a:pt x="519645" y="18086"/>
                    <a:pt x="501482" y="0"/>
                    <a:pt x="479240" y="0"/>
                  </a:cubicBezTo>
                  <a:cubicBezTo>
                    <a:pt x="456999" y="0"/>
                    <a:pt x="438836" y="18163"/>
                    <a:pt x="438836" y="40405"/>
                  </a:cubicBezTo>
                  <a:lnTo>
                    <a:pt x="438836" y="71728"/>
                  </a:lnTo>
                  <a:lnTo>
                    <a:pt x="226960" y="71728"/>
                  </a:lnTo>
                  <a:lnTo>
                    <a:pt x="226960" y="40405"/>
                  </a:lnTo>
                  <a:cubicBezTo>
                    <a:pt x="226960" y="18086"/>
                    <a:pt x="208797" y="0"/>
                    <a:pt x="186555" y="0"/>
                  </a:cubicBezTo>
                  <a:cubicBezTo>
                    <a:pt x="164236" y="0"/>
                    <a:pt x="146150" y="18163"/>
                    <a:pt x="146150" y="40405"/>
                  </a:cubicBezTo>
                  <a:lnTo>
                    <a:pt x="146150" y="71728"/>
                  </a:lnTo>
                  <a:lnTo>
                    <a:pt x="32401" y="71728"/>
                  </a:lnTo>
                  <a:cubicBezTo>
                    <a:pt x="14546" y="71728"/>
                    <a:pt x="0" y="86274"/>
                    <a:pt x="0" y="104052"/>
                  </a:cubicBezTo>
                  <a:lnTo>
                    <a:pt x="0" y="597839"/>
                  </a:lnTo>
                  <a:cubicBezTo>
                    <a:pt x="0" y="615694"/>
                    <a:pt x="14546" y="630163"/>
                    <a:pt x="32401" y="630163"/>
                  </a:cubicBezTo>
                  <a:lnTo>
                    <a:pt x="620157" y="630163"/>
                  </a:lnTo>
                  <a:cubicBezTo>
                    <a:pt x="638012" y="630163"/>
                    <a:pt x="652558" y="615617"/>
                    <a:pt x="652558" y="597839"/>
                  </a:cubicBezTo>
                  <a:lnTo>
                    <a:pt x="652558" y="104052"/>
                  </a:lnTo>
                  <a:cubicBezTo>
                    <a:pt x="652558" y="86197"/>
                    <a:pt x="638012" y="71728"/>
                    <a:pt x="620157" y="71728"/>
                  </a:cubicBezTo>
                  <a:close/>
                  <a:moveTo>
                    <a:pt x="461924" y="94817"/>
                  </a:moveTo>
                  <a:lnTo>
                    <a:pt x="461924" y="71728"/>
                  </a:lnTo>
                  <a:lnTo>
                    <a:pt x="461924" y="40405"/>
                  </a:lnTo>
                  <a:cubicBezTo>
                    <a:pt x="461924" y="30862"/>
                    <a:pt x="469697" y="23089"/>
                    <a:pt x="479240" y="23089"/>
                  </a:cubicBezTo>
                  <a:cubicBezTo>
                    <a:pt x="488784" y="23089"/>
                    <a:pt x="496557" y="30862"/>
                    <a:pt x="496557" y="40405"/>
                  </a:cubicBezTo>
                  <a:lnTo>
                    <a:pt x="496557" y="71728"/>
                  </a:lnTo>
                  <a:lnTo>
                    <a:pt x="496557" y="94817"/>
                  </a:lnTo>
                  <a:lnTo>
                    <a:pt x="496557" y="121984"/>
                  </a:lnTo>
                  <a:cubicBezTo>
                    <a:pt x="496557" y="131528"/>
                    <a:pt x="488784" y="139301"/>
                    <a:pt x="479240" y="139301"/>
                  </a:cubicBezTo>
                  <a:cubicBezTo>
                    <a:pt x="469697" y="139301"/>
                    <a:pt x="461924" y="131528"/>
                    <a:pt x="461924" y="121984"/>
                  </a:cubicBezTo>
                  <a:lnTo>
                    <a:pt x="461924" y="94817"/>
                  </a:lnTo>
                  <a:close/>
                  <a:moveTo>
                    <a:pt x="169239" y="94817"/>
                  </a:moveTo>
                  <a:lnTo>
                    <a:pt x="169239" y="71728"/>
                  </a:lnTo>
                  <a:lnTo>
                    <a:pt x="169239" y="40405"/>
                  </a:lnTo>
                  <a:cubicBezTo>
                    <a:pt x="169239" y="30862"/>
                    <a:pt x="177012" y="23089"/>
                    <a:pt x="186555" y="23089"/>
                  </a:cubicBezTo>
                  <a:cubicBezTo>
                    <a:pt x="196098" y="23089"/>
                    <a:pt x="203871" y="30862"/>
                    <a:pt x="203871" y="40405"/>
                  </a:cubicBezTo>
                  <a:lnTo>
                    <a:pt x="203871" y="71728"/>
                  </a:lnTo>
                  <a:lnTo>
                    <a:pt x="203871" y="94817"/>
                  </a:lnTo>
                  <a:lnTo>
                    <a:pt x="203871" y="121984"/>
                  </a:lnTo>
                  <a:cubicBezTo>
                    <a:pt x="203871" y="131528"/>
                    <a:pt x="196098" y="139301"/>
                    <a:pt x="186555" y="139301"/>
                  </a:cubicBezTo>
                  <a:cubicBezTo>
                    <a:pt x="177012" y="139301"/>
                    <a:pt x="169239" y="131528"/>
                    <a:pt x="169239" y="121984"/>
                  </a:cubicBezTo>
                  <a:lnTo>
                    <a:pt x="169239" y="94817"/>
                  </a:lnTo>
                  <a:close/>
                  <a:moveTo>
                    <a:pt x="629470" y="597839"/>
                  </a:moveTo>
                  <a:cubicBezTo>
                    <a:pt x="629470" y="602918"/>
                    <a:pt x="625314" y="607074"/>
                    <a:pt x="620157" y="607074"/>
                  </a:cubicBezTo>
                  <a:lnTo>
                    <a:pt x="32401" y="607074"/>
                  </a:lnTo>
                  <a:cubicBezTo>
                    <a:pt x="27321" y="607074"/>
                    <a:pt x="23089" y="602918"/>
                    <a:pt x="23089" y="597839"/>
                  </a:cubicBezTo>
                  <a:lnTo>
                    <a:pt x="23089" y="263055"/>
                  </a:lnTo>
                  <a:lnTo>
                    <a:pt x="629393" y="263055"/>
                  </a:lnTo>
                  <a:lnTo>
                    <a:pt x="629393" y="597839"/>
                  </a:lnTo>
                  <a:close/>
                  <a:moveTo>
                    <a:pt x="629470" y="239967"/>
                  </a:moveTo>
                  <a:lnTo>
                    <a:pt x="23165" y="239967"/>
                  </a:lnTo>
                  <a:lnTo>
                    <a:pt x="23165" y="104129"/>
                  </a:lnTo>
                  <a:cubicBezTo>
                    <a:pt x="23165" y="99050"/>
                    <a:pt x="27321" y="94894"/>
                    <a:pt x="32478" y="94894"/>
                  </a:cubicBezTo>
                  <a:lnTo>
                    <a:pt x="146227" y="94894"/>
                  </a:lnTo>
                  <a:lnTo>
                    <a:pt x="146227" y="122061"/>
                  </a:lnTo>
                  <a:cubicBezTo>
                    <a:pt x="146227" y="144380"/>
                    <a:pt x="164390" y="162466"/>
                    <a:pt x="186632" y="162466"/>
                  </a:cubicBezTo>
                  <a:cubicBezTo>
                    <a:pt x="208874" y="162466"/>
                    <a:pt x="227037" y="144303"/>
                    <a:pt x="227037" y="122061"/>
                  </a:cubicBezTo>
                  <a:lnTo>
                    <a:pt x="227037" y="94894"/>
                  </a:lnTo>
                  <a:lnTo>
                    <a:pt x="438913" y="94894"/>
                  </a:lnTo>
                  <a:lnTo>
                    <a:pt x="438913" y="122061"/>
                  </a:lnTo>
                  <a:cubicBezTo>
                    <a:pt x="438913" y="144380"/>
                    <a:pt x="457075" y="162466"/>
                    <a:pt x="479317" y="162466"/>
                  </a:cubicBezTo>
                  <a:cubicBezTo>
                    <a:pt x="501636" y="162466"/>
                    <a:pt x="519722" y="144303"/>
                    <a:pt x="519722" y="122061"/>
                  </a:cubicBezTo>
                  <a:lnTo>
                    <a:pt x="519722" y="94894"/>
                  </a:lnTo>
                  <a:lnTo>
                    <a:pt x="620234" y="94894"/>
                  </a:lnTo>
                  <a:cubicBezTo>
                    <a:pt x="625314" y="94894"/>
                    <a:pt x="629547" y="99050"/>
                    <a:pt x="629547" y="104129"/>
                  </a:cubicBezTo>
                  <a:lnTo>
                    <a:pt x="629547" y="239967"/>
                  </a:lnTo>
                  <a:close/>
                </a:path>
              </a:pathLst>
            </a:custGeom>
            <a:grpFill/>
            <a:ln w="7684"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nvGrpSpPr>
            <p:cNvPr id="19" name="Group 18">
              <a:extLst>
                <a:ext uri="{FF2B5EF4-FFF2-40B4-BE49-F238E27FC236}">
                  <a16:creationId xmlns:a16="http://schemas.microsoft.com/office/drawing/2014/main" id="{B7273C28-FB16-1659-F738-D958BE0D26A0}"/>
                </a:ext>
              </a:extLst>
            </p:cNvPr>
            <p:cNvGrpSpPr/>
            <p:nvPr/>
          </p:nvGrpSpPr>
          <p:grpSpPr>
            <a:xfrm>
              <a:off x="6057744" y="4226687"/>
              <a:ext cx="823265" cy="129524"/>
              <a:chOff x="6051887" y="4259701"/>
              <a:chExt cx="823265" cy="129524"/>
            </a:xfrm>
            <a:grpFill/>
          </p:grpSpPr>
          <p:sp>
            <p:nvSpPr>
              <p:cNvPr id="28" name="Freeform: Shape 27">
                <a:extLst>
                  <a:ext uri="{FF2B5EF4-FFF2-40B4-BE49-F238E27FC236}">
                    <a16:creationId xmlns:a16="http://schemas.microsoft.com/office/drawing/2014/main" id="{0767CA42-643D-BA04-4CE7-896DAB5B5E86}"/>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9" name="Freeform: Shape 28">
                <a:extLst>
                  <a:ext uri="{FF2B5EF4-FFF2-40B4-BE49-F238E27FC236}">
                    <a16:creationId xmlns:a16="http://schemas.microsoft.com/office/drawing/2014/main" id="{139A87F1-AB62-DC56-FFFE-2A37922B6C60}"/>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30" name="Freeform: Shape 29">
                <a:extLst>
                  <a:ext uri="{FF2B5EF4-FFF2-40B4-BE49-F238E27FC236}">
                    <a16:creationId xmlns:a16="http://schemas.microsoft.com/office/drawing/2014/main" id="{21A1D421-0C57-B1D7-299C-83C407502916}"/>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20" name="Group 19">
              <a:extLst>
                <a:ext uri="{FF2B5EF4-FFF2-40B4-BE49-F238E27FC236}">
                  <a16:creationId xmlns:a16="http://schemas.microsoft.com/office/drawing/2014/main" id="{98ED60C2-08F1-22B5-6419-02DB0770D333}"/>
                </a:ext>
              </a:extLst>
            </p:cNvPr>
            <p:cNvGrpSpPr/>
            <p:nvPr/>
          </p:nvGrpSpPr>
          <p:grpSpPr>
            <a:xfrm>
              <a:off x="6057744" y="4405058"/>
              <a:ext cx="823265" cy="129524"/>
              <a:chOff x="6051887" y="4259701"/>
              <a:chExt cx="823265" cy="129524"/>
            </a:xfrm>
            <a:grpFill/>
          </p:grpSpPr>
          <p:sp>
            <p:nvSpPr>
              <p:cNvPr id="25" name="Freeform: Shape 24">
                <a:extLst>
                  <a:ext uri="{FF2B5EF4-FFF2-40B4-BE49-F238E27FC236}">
                    <a16:creationId xmlns:a16="http://schemas.microsoft.com/office/drawing/2014/main" id="{629430D3-C239-C712-88EC-060600B7A511}"/>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6" name="Freeform: Shape 25">
                <a:extLst>
                  <a:ext uri="{FF2B5EF4-FFF2-40B4-BE49-F238E27FC236}">
                    <a16:creationId xmlns:a16="http://schemas.microsoft.com/office/drawing/2014/main" id="{A3BA26BC-E975-98B5-159A-4443C00A4144}"/>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7" name="Freeform: Shape 26">
                <a:extLst>
                  <a:ext uri="{FF2B5EF4-FFF2-40B4-BE49-F238E27FC236}">
                    <a16:creationId xmlns:a16="http://schemas.microsoft.com/office/drawing/2014/main" id="{84D93419-4E2C-C4CC-5DDA-4677C838E29D}"/>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21" name="Group 20">
              <a:extLst>
                <a:ext uri="{FF2B5EF4-FFF2-40B4-BE49-F238E27FC236}">
                  <a16:creationId xmlns:a16="http://schemas.microsoft.com/office/drawing/2014/main" id="{4B5781BA-3F9C-3481-EBD3-8E67AF2675D4}"/>
                </a:ext>
              </a:extLst>
            </p:cNvPr>
            <p:cNvGrpSpPr/>
            <p:nvPr/>
          </p:nvGrpSpPr>
          <p:grpSpPr>
            <a:xfrm>
              <a:off x="6057744" y="4583429"/>
              <a:ext cx="823265" cy="129524"/>
              <a:chOff x="6051887" y="4259701"/>
              <a:chExt cx="823265" cy="129524"/>
            </a:xfrm>
            <a:grpFill/>
          </p:grpSpPr>
          <p:sp>
            <p:nvSpPr>
              <p:cNvPr id="22" name="Freeform: Shape 21">
                <a:extLst>
                  <a:ext uri="{FF2B5EF4-FFF2-40B4-BE49-F238E27FC236}">
                    <a16:creationId xmlns:a16="http://schemas.microsoft.com/office/drawing/2014/main" id="{3F436134-400B-13AD-2B2E-E655D2E5422E}"/>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3" name="Freeform: Shape 22">
                <a:extLst>
                  <a:ext uri="{FF2B5EF4-FFF2-40B4-BE49-F238E27FC236}">
                    <a16:creationId xmlns:a16="http://schemas.microsoft.com/office/drawing/2014/main" id="{2998F583-B017-D649-0B0E-E5294C8C6E27}"/>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4" name="Freeform: Shape 23">
                <a:extLst>
                  <a:ext uri="{FF2B5EF4-FFF2-40B4-BE49-F238E27FC236}">
                    <a16:creationId xmlns:a16="http://schemas.microsoft.com/office/drawing/2014/main" id="{B2F12B74-4E7D-BED7-2533-BC0D013978D4}"/>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sp>
        <p:nvSpPr>
          <p:cNvPr id="31" name="object 10">
            <a:extLst>
              <a:ext uri="{FF2B5EF4-FFF2-40B4-BE49-F238E27FC236}">
                <a16:creationId xmlns:a16="http://schemas.microsoft.com/office/drawing/2014/main" id="{2329AAFA-A4AF-F19A-A1AB-A37389165F9A}"/>
              </a:ext>
            </a:extLst>
          </p:cNvPr>
          <p:cNvSpPr txBox="1"/>
          <p:nvPr/>
        </p:nvSpPr>
        <p:spPr>
          <a:xfrm>
            <a:off x="9409232" y="1759430"/>
            <a:ext cx="1583070" cy="109882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Sample</a:t>
            </a: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1" i="0" u="none" strike="noStrike" kern="1200" cap="none" spc="20" normalizeH="0" baseline="0" noProof="0" dirty="0">
                <a:ln>
                  <a:noFill/>
                </a:ln>
                <a:solidFill>
                  <a:srgbClr val="1D1D1B"/>
                </a:solidFill>
                <a:effectLst/>
                <a:uLnTx/>
                <a:uFillTx/>
                <a:latin typeface="Trebuchet MS"/>
                <a:ea typeface="+mn-ea"/>
                <a:cs typeface="Trebuchet MS"/>
              </a:rPr>
              <a:t>n≥350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respondents</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per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country</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in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Bulgaria</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Germany,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Hungary</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and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Italy</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(best-</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effort</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a:t>
            </a:r>
          </a:p>
        </p:txBody>
      </p:sp>
      <p:sp>
        <p:nvSpPr>
          <p:cNvPr id="32" name="object 10">
            <a:extLst>
              <a:ext uri="{FF2B5EF4-FFF2-40B4-BE49-F238E27FC236}">
                <a16:creationId xmlns:a16="http://schemas.microsoft.com/office/drawing/2014/main" id="{A9A5E196-2F39-A115-648C-8D325F848B0A}"/>
              </a:ext>
            </a:extLst>
          </p:cNvPr>
          <p:cNvSpPr txBox="1"/>
          <p:nvPr/>
        </p:nvSpPr>
        <p:spPr>
          <a:xfrm>
            <a:off x="6090900" y="3097213"/>
            <a:ext cx="1889679" cy="1428462"/>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Method</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Computer-assisted web interviewing (CAWI), using: </a:t>
            </a:r>
          </a:p>
          <a:p>
            <a:pPr marL="183509" marR="84413" lvl="0" indent="-171450" algn="l" defTabSz="914197" rtl="0" eaLnBrk="1" fontAlgn="auto" latinLnBrk="0" hangingPunct="1">
              <a:lnSpc>
                <a:spcPct val="100000"/>
              </a:lnSpc>
              <a:spcBef>
                <a:spcPts val="600"/>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Closed links sent by music organisations</a:t>
            </a:r>
          </a:p>
          <a:p>
            <a:pPr marL="183509" marR="84413" lvl="0" indent="-171450" algn="l" defTabSz="914197" rtl="0" eaLnBrk="1" fontAlgn="auto" latinLnBrk="0" hangingPunct="1">
              <a:lnSpc>
                <a:spcPct val="100000"/>
              </a:lnSpc>
              <a:spcBef>
                <a:spcPts val="600"/>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Open link distributed on social media</a:t>
            </a:r>
          </a:p>
        </p:txBody>
      </p:sp>
      <p:sp>
        <p:nvSpPr>
          <p:cNvPr id="33" name="object 10">
            <a:extLst>
              <a:ext uri="{FF2B5EF4-FFF2-40B4-BE49-F238E27FC236}">
                <a16:creationId xmlns:a16="http://schemas.microsoft.com/office/drawing/2014/main" id="{195DC9C7-65FB-E027-625E-D0D29DD59F45}"/>
              </a:ext>
            </a:extLst>
          </p:cNvPr>
          <p:cNvSpPr txBox="1"/>
          <p:nvPr/>
        </p:nvSpPr>
        <p:spPr>
          <a:xfrm>
            <a:off x="9356124" y="3097213"/>
            <a:ext cx="1583070" cy="483268"/>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Fieldwork</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0" i="0" u="none" strike="noStrike" kern="1200" cap="none" spc="20" normalizeH="0" baseline="0" noProof="0" dirty="0" err="1">
                <a:ln>
                  <a:noFill/>
                </a:ln>
                <a:solidFill>
                  <a:srgbClr val="1D1D1B"/>
                </a:solidFill>
                <a:effectLst/>
                <a:highlight>
                  <a:srgbClr val="FFFF00"/>
                </a:highlight>
                <a:uLnTx/>
                <a:uFillTx/>
                <a:latin typeface="Trebuchet MS"/>
                <a:ea typeface="+mn-ea"/>
                <a:cs typeface="Trebuchet MS"/>
              </a:rPr>
              <a:t>January</a:t>
            </a:r>
            <a:r>
              <a:rPr kumimoji="0" lang="de-DE" sz="1000" b="0" i="0" u="none" strike="noStrike" kern="1200" cap="none" spc="20" normalizeH="0" baseline="0" noProof="0" dirty="0">
                <a:ln>
                  <a:noFill/>
                </a:ln>
                <a:solidFill>
                  <a:srgbClr val="1D1D1B"/>
                </a:solidFill>
                <a:effectLst/>
                <a:highlight>
                  <a:srgbClr val="FFFF00"/>
                </a:highlight>
                <a:uLnTx/>
                <a:uFillTx/>
                <a:latin typeface="Trebuchet MS"/>
                <a:ea typeface="+mn-ea"/>
                <a:cs typeface="Trebuchet MS"/>
              </a:rPr>
              <a:t> 2024</a:t>
            </a:r>
          </a:p>
        </p:txBody>
      </p:sp>
      <p:pic>
        <p:nvPicPr>
          <p:cNvPr id="34" name="Graphic 33" descr="Alterations &amp; Tailoring outline">
            <a:extLst>
              <a:ext uri="{FF2B5EF4-FFF2-40B4-BE49-F238E27FC236}">
                <a16:creationId xmlns:a16="http://schemas.microsoft.com/office/drawing/2014/main" id="{8F4AC816-1F0C-2D4C-EB14-ED6C568C9FD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378191" y="3822687"/>
            <a:ext cx="964816" cy="964816"/>
          </a:xfrm>
          <a:prstGeom prst="rect">
            <a:avLst/>
          </a:prstGeom>
        </p:spPr>
      </p:pic>
      <p:sp>
        <p:nvSpPr>
          <p:cNvPr id="35" name="object 10">
            <a:extLst>
              <a:ext uri="{FF2B5EF4-FFF2-40B4-BE49-F238E27FC236}">
                <a16:creationId xmlns:a16="http://schemas.microsoft.com/office/drawing/2014/main" id="{E1EB1023-EEEA-281B-2EBB-3885C515B976}"/>
              </a:ext>
            </a:extLst>
          </p:cNvPr>
          <p:cNvSpPr txBox="1"/>
          <p:nvPr/>
        </p:nvSpPr>
        <p:spPr>
          <a:xfrm>
            <a:off x="9409232" y="3966703"/>
            <a:ext cx="1889678" cy="1816966"/>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Harmonisation</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highlight>
                  <a:srgbClr val="00FF00"/>
                </a:highlight>
                <a:uLnTx/>
                <a:uFillTx/>
                <a:latin typeface="Trebuchet MS"/>
                <a:ea typeface="+mn-ea"/>
                <a:cs typeface="Trebuchet MS"/>
              </a:rPr>
              <a:t>SK: KULT; </a:t>
            </a:r>
            <a:r>
              <a:rPr kumimoji="0" lang="de-DE" sz="1000" b="0" i="0" u="none" strike="noStrike" kern="1200" cap="none" spc="20" normalizeH="0" baseline="0" noProof="0" dirty="0" err="1">
                <a:ln>
                  <a:noFill/>
                </a:ln>
                <a:solidFill>
                  <a:srgbClr val="1D1D1B"/>
                </a:solidFill>
                <a:effectLst/>
                <a:highlight>
                  <a:srgbClr val="00FF00"/>
                </a:highlight>
                <a:uLnTx/>
                <a:uFillTx/>
                <a:latin typeface="Trebuchet MS"/>
                <a:ea typeface="+mn-ea"/>
                <a:cs typeface="Trebuchet MS"/>
              </a:rPr>
              <a:t>Roč</a:t>
            </a:r>
            <a:r>
              <a:rPr kumimoji="0" lang="de-DE" sz="1000" b="0" i="0" u="none" strike="noStrike" kern="1200" cap="none" spc="20" normalizeH="0" baseline="0" noProof="0" dirty="0">
                <a:ln>
                  <a:noFill/>
                </a:ln>
                <a:solidFill>
                  <a:srgbClr val="1D1D1B"/>
                </a:solidFill>
                <a:effectLst/>
                <a:highlight>
                  <a:srgbClr val="00FF00"/>
                </a:highlight>
                <a:uLnTx/>
                <a:uFillTx/>
                <a:latin typeface="Trebuchet MS"/>
                <a:ea typeface="+mn-ea"/>
                <a:cs typeface="Trebuchet MS"/>
              </a:rPr>
              <a:t> 1-01 / 2-01</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Labour Force Survey</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Survey on Income and Living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Conditions</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(SILC)</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CEEMID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music</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professional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surveys</a:t>
            </a: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p:txBody>
      </p:sp>
    </p:spTree>
    <p:extLst>
      <p:ext uri="{BB962C8B-B14F-4D97-AF65-F5344CB8AC3E}">
        <p14:creationId xmlns:p14="http://schemas.microsoft.com/office/powerpoint/2010/main" val="1038777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p:txBody>
          <a:bodyPr>
            <a:normAutofit/>
          </a:bodyPr>
          <a:lstStyle/>
          <a:p>
            <a:r>
              <a:rPr lang="en-GB" dirty="0"/>
              <a:t>Cultural access and participation survey (sustainability package)</a:t>
            </a:r>
            <a:endParaRPr lang="en-GB" noProof="0" dirty="0"/>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p:txBody>
          <a:bodyPr/>
          <a:lstStyle/>
          <a:p>
            <a:endParaRPr lang="en-GB" noProof="0" dirty="0"/>
          </a:p>
        </p:txBody>
      </p:sp>
      <p:sp>
        <p:nvSpPr>
          <p:cNvPr id="5" name="Fußzeilenplatzhalter 4">
            <a:extLst>
              <a:ext uri="{FF2B5EF4-FFF2-40B4-BE49-F238E27FC236}">
                <a16:creationId xmlns:a16="http://schemas.microsoft.com/office/drawing/2014/main" id="{D4631D21-9318-4F00-B6EF-E32C3FF16647}"/>
              </a:ext>
            </a:extLst>
          </p:cNvPr>
          <p:cNvSpPr>
            <a:spLocks noGrp="1"/>
          </p:cNvSpPr>
          <p:nvPr>
            <p:ph type="ftr" sz="quarter" idx="3"/>
          </p:nvPr>
        </p:nvSpPr>
        <p:spPr/>
        <p:txBody>
          <a:bodyPr/>
          <a:lstStyle/>
          <a:p>
            <a:r>
              <a:rPr lang="en-GB" dirty="0" err="1"/>
              <a:t>OpenMusE</a:t>
            </a:r>
            <a:r>
              <a:rPr lang="en-GB" dirty="0"/>
              <a:t> | WP Presentation</a:t>
            </a:r>
            <a:endParaRPr lang="en-GB"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26</a:t>
            </a:fld>
            <a:endParaRPr lang="en-GB"/>
          </a:p>
        </p:txBody>
      </p:sp>
      <p:sp>
        <p:nvSpPr>
          <p:cNvPr id="7" name="object 4">
            <a:extLst>
              <a:ext uri="{FF2B5EF4-FFF2-40B4-BE49-F238E27FC236}">
                <a16:creationId xmlns:a16="http://schemas.microsoft.com/office/drawing/2014/main" id="{C57869BE-BDA5-2FD4-1EFB-1331EBAE8303}"/>
              </a:ext>
            </a:extLst>
          </p:cNvPr>
          <p:cNvSpPr txBox="1"/>
          <p:nvPr/>
        </p:nvSpPr>
        <p:spPr>
          <a:xfrm>
            <a:off x="638603" y="2302052"/>
            <a:ext cx="4170944" cy="4167792"/>
          </a:xfrm>
          <a:prstGeom prst="rect">
            <a:avLst/>
          </a:prstGeom>
        </p:spPr>
        <p:txBody>
          <a:bodyPr vert="horz" wrap="square" lIns="0" tIns="27925" rIns="0" bIns="0" rtlCol="0">
            <a:spAutoFit/>
          </a:bodyPr>
          <a:lstStyle/>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Aims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Fill data gaps on music audiences (WP3)</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Provide input for music valuation (WP1)</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Provide testing and training data for toolkit development (WP4)</a:t>
            </a:r>
          </a:p>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de-DE" sz="1200" b="0" i="0" u="none" strike="noStrike" kern="1200" cap="none" spc="20" normalizeH="0" baseline="0" noProof="0">
                <a:ln>
                  <a:noFill/>
                </a:ln>
                <a:solidFill>
                  <a:srgbClr val="1D1D1B"/>
                </a:solidFill>
                <a:effectLst/>
                <a:uLnTx/>
                <a:uFillTx/>
                <a:latin typeface="Trebuchet MS"/>
                <a:ea typeface="+mn-ea"/>
                <a:cs typeface="+mn-cs"/>
              </a:rPr>
              <a:t>Contents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Music consumption, including piracy</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Music in (online/offline) social networks, e.g., taste formation, </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Amateur music production/participation</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Music education</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Attitudes toward music</a:t>
            </a:r>
          </a:p>
          <a:p>
            <a:pPr marL="1214402" marR="84413" lvl="2"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Music and health/well-being</a:t>
            </a:r>
          </a:p>
          <a:p>
            <a:pPr marL="1214402" marR="84413" lvl="2"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Music and values</a:t>
            </a:r>
          </a:p>
          <a:p>
            <a:pPr marL="1214402" marR="84413" lvl="2"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Music and politics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Sociodemographic variables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a:ln>
                  <a:noFill/>
                </a:ln>
                <a:solidFill>
                  <a:srgbClr val="1D1D1B"/>
                </a:solidFill>
                <a:effectLst/>
                <a:uLnTx/>
                <a:uFillTx/>
                <a:latin typeface="Trebuchet MS"/>
                <a:ea typeface="+mn-ea"/>
                <a:cs typeface="+mn-cs"/>
              </a:rPr>
              <a:t>Optional: values-based or psychometric segmentation</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a:ln>
                <a:noFill/>
              </a:ln>
              <a:solidFill>
                <a:srgbClr val="1D1D1B"/>
              </a:solidFill>
              <a:effectLst/>
              <a:uLnTx/>
              <a:uFillTx/>
              <a:latin typeface="Trebuchet MS"/>
              <a:ea typeface="+mn-ea"/>
              <a:cs typeface="+mn-cs"/>
            </a:endParaRPr>
          </a:p>
        </p:txBody>
      </p:sp>
      <p:sp>
        <p:nvSpPr>
          <p:cNvPr id="10" name="object 9">
            <a:extLst>
              <a:ext uri="{FF2B5EF4-FFF2-40B4-BE49-F238E27FC236}">
                <a16:creationId xmlns:a16="http://schemas.microsoft.com/office/drawing/2014/main" id="{7BD000DE-81D4-65A7-39D4-19025029913C}"/>
              </a:ext>
            </a:extLst>
          </p:cNvPr>
          <p:cNvSpPr txBox="1"/>
          <p:nvPr/>
        </p:nvSpPr>
        <p:spPr>
          <a:xfrm>
            <a:off x="1403760" y="1744639"/>
            <a:ext cx="1319518" cy="28434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de-DE" sz="1699" b="1" i="0" u="none" strike="noStrike" kern="1200" cap="none" spc="50" normalizeH="0" baseline="0" noProof="0">
                <a:ln>
                  <a:noFill/>
                </a:ln>
                <a:solidFill>
                  <a:srgbClr val="1D1D1B"/>
                </a:solidFill>
                <a:effectLst/>
                <a:uLnTx/>
                <a:uFillTx/>
                <a:latin typeface="Trebuchet MS"/>
                <a:ea typeface="+mn-ea"/>
                <a:cs typeface="Trebuchet MS"/>
              </a:rPr>
              <a:t>Background</a:t>
            </a:r>
            <a:endParaRPr kumimoji="0" sz="1699" b="0" i="0" u="none" strike="noStrike" kern="1200" cap="none" spc="0" normalizeH="0" baseline="0" noProof="0" dirty="0">
              <a:ln>
                <a:noFill/>
              </a:ln>
              <a:solidFill>
                <a:prstClr val="black"/>
              </a:solidFill>
              <a:effectLst/>
              <a:uLnTx/>
              <a:uFillTx/>
              <a:latin typeface="Trebuchet MS"/>
              <a:ea typeface="+mn-ea"/>
              <a:cs typeface="Trebuchet MS"/>
            </a:endParaRPr>
          </a:p>
        </p:txBody>
      </p:sp>
      <p:pic>
        <p:nvPicPr>
          <p:cNvPr id="11" name="Graphic 10">
            <a:extLst>
              <a:ext uri="{FF2B5EF4-FFF2-40B4-BE49-F238E27FC236}">
                <a16:creationId xmlns:a16="http://schemas.microsoft.com/office/drawing/2014/main" id="{C2796B65-5E68-91B2-EE9A-D3A99152998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188" y="1554435"/>
            <a:ext cx="720000" cy="720000"/>
          </a:xfrm>
          <a:prstGeom prst="rect">
            <a:avLst/>
          </a:prstGeom>
        </p:spPr>
      </p:pic>
      <p:sp>
        <p:nvSpPr>
          <p:cNvPr id="12" name="object 10">
            <a:extLst>
              <a:ext uri="{FF2B5EF4-FFF2-40B4-BE49-F238E27FC236}">
                <a16:creationId xmlns:a16="http://schemas.microsoft.com/office/drawing/2014/main" id="{25D10F03-E529-8D4E-B68A-80AD669FAADC}"/>
              </a:ext>
            </a:extLst>
          </p:cNvPr>
          <p:cNvSpPr txBox="1"/>
          <p:nvPr/>
        </p:nvSpPr>
        <p:spPr>
          <a:xfrm>
            <a:off x="6084279" y="1759430"/>
            <a:ext cx="1896299" cy="65902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Target group</a:t>
            </a:r>
          </a:p>
          <a:p>
            <a:pPr marL="12694" marR="0" lvl="0" indent="0" algn="l" defTabSz="914197" rtl="0" eaLnBrk="1" fontAlgn="auto" latinLnBrk="0" hangingPunct="1">
              <a:lnSpc>
                <a:spcPct val="100000"/>
              </a:lnSpc>
              <a:spcBef>
                <a:spcPts val="600"/>
              </a:spcBef>
              <a:spcAft>
                <a:spcPts val="0"/>
              </a:spcAft>
              <a:buClrTx/>
              <a:buSzTx/>
              <a:buFontTx/>
              <a:buNone/>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Resident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population</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age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range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to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be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determined</a:t>
            </a: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p:txBody>
      </p:sp>
      <p:pic>
        <p:nvPicPr>
          <p:cNvPr id="13" name="Graphic 12">
            <a:extLst>
              <a:ext uri="{FF2B5EF4-FFF2-40B4-BE49-F238E27FC236}">
                <a16:creationId xmlns:a16="http://schemas.microsoft.com/office/drawing/2014/main" id="{EDDE09DF-0E04-FB5D-6031-DED5991E887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84180" y="1698451"/>
            <a:ext cx="720000" cy="720000"/>
          </a:xfrm>
          <a:prstGeom prst="rect">
            <a:avLst/>
          </a:prstGeom>
        </p:spPr>
      </p:pic>
      <p:pic>
        <p:nvPicPr>
          <p:cNvPr id="14" name="Graphic 13">
            <a:extLst>
              <a:ext uri="{FF2B5EF4-FFF2-40B4-BE49-F238E27FC236}">
                <a16:creationId xmlns:a16="http://schemas.microsoft.com/office/drawing/2014/main" id="{0E5312C7-E43D-C6FC-E2D2-08D38FA665E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91211" y="2986378"/>
            <a:ext cx="704931" cy="720000"/>
          </a:xfrm>
          <a:prstGeom prst="rect">
            <a:avLst/>
          </a:prstGeom>
        </p:spPr>
      </p:pic>
      <p:grpSp>
        <p:nvGrpSpPr>
          <p:cNvPr id="15" name="Group 14">
            <a:extLst>
              <a:ext uri="{FF2B5EF4-FFF2-40B4-BE49-F238E27FC236}">
                <a16:creationId xmlns:a16="http://schemas.microsoft.com/office/drawing/2014/main" id="{0C7DB938-38A8-C416-3DCD-5A1554D3235D}"/>
              </a:ext>
            </a:extLst>
          </p:cNvPr>
          <p:cNvGrpSpPr>
            <a:grpSpLocks noChangeAspect="1"/>
          </p:cNvGrpSpPr>
          <p:nvPr/>
        </p:nvGrpSpPr>
        <p:grpSpPr>
          <a:xfrm>
            <a:off x="8424540" y="2860351"/>
            <a:ext cx="751801" cy="725998"/>
            <a:chOff x="5924793" y="3756196"/>
            <a:chExt cx="1089166" cy="1051785"/>
          </a:xfrm>
          <a:solidFill>
            <a:srgbClr val="E9473D"/>
          </a:solidFill>
        </p:grpSpPr>
        <p:sp>
          <p:nvSpPr>
            <p:cNvPr id="16" name="Freeform: Shape 15">
              <a:extLst>
                <a:ext uri="{FF2B5EF4-FFF2-40B4-BE49-F238E27FC236}">
                  <a16:creationId xmlns:a16="http://schemas.microsoft.com/office/drawing/2014/main" id="{90ABC0D6-2C5B-686A-1386-8AF736B0EC89}"/>
                </a:ext>
              </a:extLst>
            </p:cNvPr>
            <p:cNvSpPr/>
            <p:nvPr/>
          </p:nvSpPr>
          <p:spPr>
            <a:xfrm>
              <a:off x="5924793" y="3756196"/>
              <a:ext cx="1089166" cy="1051785"/>
            </a:xfrm>
            <a:custGeom>
              <a:avLst/>
              <a:gdLst>
                <a:gd name="connsiteX0" fmla="*/ 620157 w 652558"/>
                <a:gd name="connsiteY0" fmla="*/ 71728 h 630162"/>
                <a:gd name="connsiteX1" fmla="*/ 519645 w 652558"/>
                <a:gd name="connsiteY1" fmla="*/ 71728 h 630162"/>
                <a:gd name="connsiteX2" fmla="*/ 519645 w 652558"/>
                <a:gd name="connsiteY2" fmla="*/ 40405 h 630162"/>
                <a:gd name="connsiteX3" fmla="*/ 479240 w 652558"/>
                <a:gd name="connsiteY3" fmla="*/ 0 h 630162"/>
                <a:gd name="connsiteX4" fmla="*/ 438836 w 652558"/>
                <a:gd name="connsiteY4" fmla="*/ 40405 h 630162"/>
                <a:gd name="connsiteX5" fmla="*/ 438836 w 652558"/>
                <a:gd name="connsiteY5" fmla="*/ 71728 h 630162"/>
                <a:gd name="connsiteX6" fmla="*/ 226960 w 652558"/>
                <a:gd name="connsiteY6" fmla="*/ 71728 h 630162"/>
                <a:gd name="connsiteX7" fmla="*/ 226960 w 652558"/>
                <a:gd name="connsiteY7" fmla="*/ 40405 h 630162"/>
                <a:gd name="connsiteX8" fmla="*/ 186555 w 652558"/>
                <a:gd name="connsiteY8" fmla="*/ 0 h 630162"/>
                <a:gd name="connsiteX9" fmla="*/ 146150 w 652558"/>
                <a:gd name="connsiteY9" fmla="*/ 40405 h 630162"/>
                <a:gd name="connsiteX10" fmla="*/ 146150 w 652558"/>
                <a:gd name="connsiteY10" fmla="*/ 71728 h 630162"/>
                <a:gd name="connsiteX11" fmla="*/ 32401 w 652558"/>
                <a:gd name="connsiteY11" fmla="*/ 71728 h 630162"/>
                <a:gd name="connsiteX12" fmla="*/ 0 w 652558"/>
                <a:gd name="connsiteY12" fmla="*/ 104052 h 630162"/>
                <a:gd name="connsiteX13" fmla="*/ 0 w 652558"/>
                <a:gd name="connsiteY13" fmla="*/ 597839 h 630162"/>
                <a:gd name="connsiteX14" fmla="*/ 32401 w 652558"/>
                <a:gd name="connsiteY14" fmla="*/ 630163 h 630162"/>
                <a:gd name="connsiteX15" fmla="*/ 620157 w 652558"/>
                <a:gd name="connsiteY15" fmla="*/ 630163 h 630162"/>
                <a:gd name="connsiteX16" fmla="*/ 652558 w 652558"/>
                <a:gd name="connsiteY16" fmla="*/ 597839 h 630162"/>
                <a:gd name="connsiteX17" fmla="*/ 652558 w 652558"/>
                <a:gd name="connsiteY17" fmla="*/ 104052 h 630162"/>
                <a:gd name="connsiteX18" fmla="*/ 620157 w 652558"/>
                <a:gd name="connsiteY18" fmla="*/ 71728 h 630162"/>
                <a:gd name="connsiteX19" fmla="*/ 461924 w 652558"/>
                <a:gd name="connsiteY19" fmla="*/ 94817 h 630162"/>
                <a:gd name="connsiteX20" fmla="*/ 461924 w 652558"/>
                <a:gd name="connsiteY20" fmla="*/ 71728 h 630162"/>
                <a:gd name="connsiteX21" fmla="*/ 461924 w 652558"/>
                <a:gd name="connsiteY21" fmla="*/ 40405 h 630162"/>
                <a:gd name="connsiteX22" fmla="*/ 479240 w 652558"/>
                <a:gd name="connsiteY22" fmla="*/ 23089 h 630162"/>
                <a:gd name="connsiteX23" fmla="*/ 496557 w 652558"/>
                <a:gd name="connsiteY23" fmla="*/ 40405 h 630162"/>
                <a:gd name="connsiteX24" fmla="*/ 496557 w 652558"/>
                <a:gd name="connsiteY24" fmla="*/ 71728 h 630162"/>
                <a:gd name="connsiteX25" fmla="*/ 496557 w 652558"/>
                <a:gd name="connsiteY25" fmla="*/ 94817 h 630162"/>
                <a:gd name="connsiteX26" fmla="*/ 496557 w 652558"/>
                <a:gd name="connsiteY26" fmla="*/ 121984 h 630162"/>
                <a:gd name="connsiteX27" fmla="*/ 479240 w 652558"/>
                <a:gd name="connsiteY27" fmla="*/ 139301 h 630162"/>
                <a:gd name="connsiteX28" fmla="*/ 461924 w 652558"/>
                <a:gd name="connsiteY28" fmla="*/ 121984 h 630162"/>
                <a:gd name="connsiteX29" fmla="*/ 461924 w 652558"/>
                <a:gd name="connsiteY29" fmla="*/ 94817 h 630162"/>
                <a:gd name="connsiteX30" fmla="*/ 169239 w 652558"/>
                <a:gd name="connsiteY30" fmla="*/ 94817 h 630162"/>
                <a:gd name="connsiteX31" fmla="*/ 169239 w 652558"/>
                <a:gd name="connsiteY31" fmla="*/ 71728 h 630162"/>
                <a:gd name="connsiteX32" fmla="*/ 169239 w 652558"/>
                <a:gd name="connsiteY32" fmla="*/ 40405 h 630162"/>
                <a:gd name="connsiteX33" fmla="*/ 186555 w 652558"/>
                <a:gd name="connsiteY33" fmla="*/ 23089 h 630162"/>
                <a:gd name="connsiteX34" fmla="*/ 203871 w 652558"/>
                <a:gd name="connsiteY34" fmla="*/ 40405 h 630162"/>
                <a:gd name="connsiteX35" fmla="*/ 203871 w 652558"/>
                <a:gd name="connsiteY35" fmla="*/ 71728 h 630162"/>
                <a:gd name="connsiteX36" fmla="*/ 203871 w 652558"/>
                <a:gd name="connsiteY36" fmla="*/ 94817 h 630162"/>
                <a:gd name="connsiteX37" fmla="*/ 203871 w 652558"/>
                <a:gd name="connsiteY37" fmla="*/ 121984 h 630162"/>
                <a:gd name="connsiteX38" fmla="*/ 186555 w 652558"/>
                <a:gd name="connsiteY38" fmla="*/ 139301 h 630162"/>
                <a:gd name="connsiteX39" fmla="*/ 169239 w 652558"/>
                <a:gd name="connsiteY39" fmla="*/ 121984 h 630162"/>
                <a:gd name="connsiteX40" fmla="*/ 169239 w 652558"/>
                <a:gd name="connsiteY40" fmla="*/ 94817 h 630162"/>
                <a:gd name="connsiteX41" fmla="*/ 629470 w 652558"/>
                <a:gd name="connsiteY41" fmla="*/ 597839 h 630162"/>
                <a:gd name="connsiteX42" fmla="*/ 620157 w 652558"/>
                <a:gd name="connsiteY42" fmla="*/ 607074 h 630162"/>
                <a:gd name="connsiteX43" fmla="*/ 32401 w 652558"/>
                <a:gd name="connsiteY43" fmla="*/ 607074 h 630162"/>
                <a:gd name="connsiteX44" fmla="*/ 23089 w 652558"/>
                <a:gd name="connsiteY44" fmla="*/ 597839 h 630162"/>
                <a:gd name="connsiteX45" fmla="*/ 23089 w 652558"/>
                <a:gd name="connsiteY45" fmla="*/ 263055 h 630162"/>
                <a:gd name="connsiteX46" fmla="*/ 629393 w 652558"/>
                <a:gd name="connsiteY46" fmla="*/ 263055 h 630162"/>
                <a:gd name="connsiteX47" fmla="*/ 629393 w 652558"/>
                <a:gd name="connsiteY47" fmla="*/ 597839 h 630162"/>
                <a:gd name="connsiteX48" fmla="*/ 629470 w 652558"/>
                <a:gd name="connsiteY48" fmla="*/ 239967 h 630162"/>
                <a:gd name="connsiteX49" fmla="*/ 23165 w 652558"/>
                <a:gd name="connsiteY49" fmla="*/ 239967 h 630162"/>
                <a:gd name="connsiteX50" fmla="*/ 23165 w 652558"/>
                <a:gd name="connsiteY50" fmla="*/ 104129 h 630162"/>
                <a:gd name="connsiteX51" fmla="*/ 32478 w 652558"/>
                <a:gd name="connsiteY51" fmla="*/ 94894 h 630162"/>
                <a:gd name="connsiteX52" fmla="*/ 146227 w 652558"/>
                <a:gd name="connsiteY52" fmla="*/ 94894 h 630162"/>
                <a:gd name="connsiteX53" fmla="*/ 146227 w 652558"/>
                <a:gd name="connsiteY53" fmla="*/ 122061 h 630162"/>
                <a:gd name="connsiteX54" fmla="*/ 186632 w 652558"/>
                <a:gd name="connsiteY54" fmla="*/ 162466 h 630162"/>
                <a:gd name="connsiteX55" fmla="*/ 227037 w 652558"/>
                <a:gd name="connsiteY55" fmla="*/ 122061 h 630162"/>
                <a:gd name="connsiteX56" fmla="*/ 227037 w 652558"/>
                <a:gd name="connsiteY56" fmla="*/ 94894 h 630162"/>
                <a:gd name="connsiteX57" fmla="*/ 438913 w 652558"/>
                <a:gd name="connsiteY57" fmla="*/ 94894 h 630162"/>
                <a:gd name="connsiteX58" fmla="*/ 438913 w 652558"/>
                <a:gd name="connsiteY58" fmla="*/ 122061 h 630162"/>
                <a:gd name="connsiteX59" fmla="*/ 479317 w 652558"/>
                <a:gd name="connsiteY59" fmla="*/ 162466 h 630162"/>
                <a:gd name="connsiteX60" fmla="*/ 519722 w 652558"/>
                <a:gd name="connsiteY60" fmla="*/ 122061 h 630162"/>
                <a:gd name="connsiteX61" fmla="*/ 519722 w 652558"/>
                <a:gd name="connsiteY61" fmla="*/ 94894 h 630162"/>
                <a:gd name="connsiteX62" fmla="*/ 620234 w 652558"/>
                <a:gd name="connsiteY62" fmla="*/ 94894 h 630162"/>
                <a:gd name="connsiteX63" fmla="*/ 629547 w 652558"/>
                <a:gd name="connsiteY63" fmla="*/ 104129 h 630162"/>
                <a:gd name="connsiteX64" fmla="*/ 629547 w 652558"/>
                <a:gd name="connsiteY64" fmla="*/ 239967 h 63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52558" h="630162">
                  <a:moveTo>
                    <a:pt x="620157" y="71728"/>
                  </a:moveTo>
                  <a:lnTo>
                    <a:pt x="519645" y="71728"/>
                  </a:lnTo>
                  <a:lnTo>
                    <a:pt x="519645" y="40405"/>
                  </a:lnTo>
                  <a:cubicBezTo>
                    <a:pt x="519645" y="18086"/>
                    <a:pt x="501482" y="0"/>
                    <a:pt x="479240" y="0"/>
                  </a:cubicBezTo>
                  <a:cubicBezTo>
                    <a:pt x="456999" y="0"/>
                    <a:pt x="438836" y="18163"/>
                    <a:pt x="438836" y="40405"/>
                  </a:cubicBezTo>
                  <a:lnTo>
                    <a:pt x="438836" y="71728"/>
                  </a:lnTo>
                  <a:lnTo>
                    <a:pt x="226960" y="71728"/>
                  </a:lnTo>
                  <a:lnTo>
                    <a:pt x="226960" y="40405"/>
                  </a:lnTo>
                  <a:cubicBezTo>
                    <a:pt x="226960" y="18086"/>
                    <a:pt x="208797" y="0"/>
                    <a:pt x="186555" y="0"/>
                  </a:cubicBezTo>
                  <a:cubicBezTo>
                    <a:pt x="164236" y="0"/>
                    <a:pt x="146150" y="18163"/>
                    <a:pt x="146150" y="40405"/>
                  </a:cubicBezTo>
                  <a:lnTo>
                    <a:pt x="146150" y="71728"/>
                  </a:lnTo>
                  <a:lnTo>
                    <a:pt x="32401" y="71728"/>
                  </a:lnTo>
                  <a:cubicBezTo>
                    <a:pt x="14546" y="71728"/>
                    <a:pt x="0" y="86274"/>
                    <a:pt x="0" y="104052"/>
                  </a:cubicBezTo>
                  <a:lnTo>
                    <a:pt x="0" y="597839"/>
                  </a:lnTo>
                  <a:cubicBezTo>
                    <a:pt x="0" y="615694"/>
                    <a:pt x="14546" y="630163"/>
                    <a:pt x="32401" y="630163"/>
                  </a:cubicBezTo>
                  <a:lnTo>
                    <a:pt x="620157" y="630163"/>
                  </a:lnTo>
                  <a:cubicBezTo>
                    <a:pt x="638012" y="630163"/>
                    <a:pt x="652558" y="615617"/>
                    <a:pt x="652558" y="597839"/>
                  </a:cubicBezTo>
                  <a:lnTo>
                    <a:pt x="652558" y="104052"/>
                  </a:lnTo>
                  <a:cubicBezTo>
                    <a:pt x="652558" y="86197"/>
                    <a:pt x="638012" y="71728"/>
                    <a:pt x="620157" y="71728"/>
                  </a:cubicBezTo>
                  <a:close/>
                  <a:moveTo>
                    <a:pt x="461924" y="94817"/>
                  </a:moveTo>
                  <a:lnTo>
                    <a:pt x="461924" y="71728"/>
                  </a:lnTo>
                  <a:lnTo>
                    <a:pt x="461924" y="40405"/>
                  </a:lnTo>
                  <a:cubicBezTo>
                    <a:pt x="461924" y="30862"/>
                    <a:pt x="469697" y="23089"/>
                    <a:pt x="479240" y="23089"/>
                  </a:cubicBezTo>
                  <a:cubicBezTo>
                    <a:pt x="488784" y="23089"/>
                    <a:pt x="496557" y="30862"/>
                    <a:pt x="496557" y="40405"/>
                  </a:cubicBezTo>
                  <a:lnTo>
                    <a:pt x="496557" y="71728"/>
                  </a:lnTo>
                  <a:lnTo>
                    <a:pt x="496557" y="94817"/>
                  </a:lnTo>
                  <a:lnTo>
                    <a:pt x="496557" y="121984"/>
                  </a:lnTo>
                  <a:cubicBezTo>
                    <a:pt x="496557" y="131528"/>
                    <a:pt x="488784" y="139301"/>
                    <a:pt x="479240" y="139301"/>
                  </a:cubicBezTo>
                  <a:cubicBezTo>
                    <a:pt x="469697" y="139301"/>
                    <a:pt x="461924" y="131528"/>
                    <a:pt x="461924" y="121984"/>
                  </a:cubicBezTo>
                  <a:lnTo>
                    <a:pt x="461924" y="94817"/>
                  </a:lnTo>
                  <a:close/>
                  <a:moveTo>
                    <a:pt x="169239" y="94817"/>
                  </a:moveTo>
                  <a:lnTo>
                    <a:pt x="169239" y="71728"/>
                  </a:lnTo>
                  <a:lnTo>
                    <a:pt x="169239" y="40405"/>
                  </a:lnTo>
                  <a:cubicBezTo>
                    <a:pt x="169239" y="30862"/>
                    <a:pt x="177012" y="23089"/>
                    <a:pt x="186555" y="23089"/>
                  </a:cubicBezTo>
                  <a:cubicBezTo>
                    <a:pt x="196098" y="23089"/>
                    <a:pt x="203871" y="30862"/>
                    <a:pt x="203871" y="40405"/>
                  </a:cubicBezTo>
                  <a:lnTo>
                    <a:pt x="203871" y="71728"/>
                  </a:lnTo>
                  <a:lnTo>
                    <a:pt x="203871" y="94817"/>
                  </a:lnTo>
                  <a:lnTo>
                    <a:pt x="203871" y="121984"/>
                  </a:lnTo>
                  <a:cubicBezTo>
                    <a:pt x="203871" y="131528"/>
                    <a:pt x="196098" y="139301"/>
                    <a:pt x="186555" y="139301"/>
                  </a:cubicBezTo>
                  <a:cubicBezTo>
                    <a:pt x="177012" y="139301"/>
                    <a:pt x="169239" y="131528"/>
                    <a:pt x="169239" y="121984"/>
                  </a:cubicBezTo>
                  <a:lnTo>
                    <a:pt x="169239" y="94817"/>
                  </a:lnTo>
                  <a:close/>
                  <a:moveTo>
                    <a:pt x="629470" y="597839"/>
                  </a:moveTo>
                  <a:cubicBezTo>
                    <a:pt x="629470" y="602918"/>
                    <a:pt x="625314" y="607074"/>
                    <a:pt x="620157" y="607074"/>
                  </a:cubicBezTo>
                  <a:lnTo>
                    <a:pt x="32401" y="607074"/>
                  </a:lnTo>
                  <a:cubicBezTo>
                    <a:pt x="27321" y="607074"/>
                    <a:pt x="23089" y="602918"/>
                    <a:pt x="23089" y="597839"/>
                  </a:cubicBezTo>
                  <a:lnTo>
                    <a:pt x="23089" y="263055"/>
                  </a:lnTo>
                  <a:lnTo>
                    <a:pt x="629393" y="263055"/>
                  </a:lnTo>
                  <a:lnTo>
                    <a:pt x="629393" y="597839"/>
                  </a:lnTo>
                  <a:close/>
                  <a:moveTo>
                    <a:pt x="629470" y="239967"/>
                  </a:moveTo>
                  <a:lnTo>
                    <a:pt x="23165" y="239967"/>
                  </a:lnTo>
                  <a:lnTo>
                    <a:pt x="23165" y="104129"/>
                  </a:lnTo>
                  <a:cubicBezTo>
                    <a:pt x="23165" y="99050"/>
                    <a:pt x="27321" y="94894"/>
                    <a:pt x="32478" y="94894"/>
                  </a:cubicBezTo>
                  <a:lnTo>
                    <a:pt x="146227" y="94894"/>
                  </a:lnTo>
                  <a:lnTo>
                    <a:pt x="146227" y="122061"/>
                  </a:lnTo>
                  <a:cubicBezTo>
                    <a:pt x="146227" y="144380"/>
                    <a:pt x="164390" y="162466"/>
                    <a:pt x="186632" y="162466"/>
                  </a:cubicBezTo>
                  <a:cubicBezTo>
                    <a:pt x="208874" y="162466"/>
                    <a:pt x="227037" y="144303"/>
                    <a:pt x="227037" y="122061"/>
                  </a:cubicBezTo>
                  <a:lnTo>
                    <a:pt x="227037" y="94894"/>
                  </a:lnTo>
                  <a:lnTo>
                    <a:pt x="438913" y="94894"/>
                  </a:lnTo>
                  <a:lnTo>
                    <a:pt x="438913" y="122061"/>
                  </a:lnTo>
                  <a:cubicBezTo>
                    <a:pt x="438913" y="144380"/>
                    <a:pt x="457075" y="162466"/>
                    <a:pt x="479317" y="162466"/>
                  </a:cubicBezTo>
                  <a:cubicBezTo>
                    <a:pt x="501636" y="162466"/>
                    <a:pt x="519722" y="144303"/>
                    <a:pt x="519722" y="122061"/>
                  </a:cubicBezTo>
                  <a:lnTo>
                    <a:pt x="519722" y="94894"/>
                  </a:lnTo>
                  <a:lnTo>
                    <a:pt x="620234" y="94894"/>
                  </a:lnTo>
                  <a:cubicBezTo>
                    <a:pt x="625314" y="94894"/>
                    <a:pt x="629547" y="99050"/>
                    <a:pt x="629547" y="104129"/>
                  </a:cubicBezTo>
                  <a:lnTo>
                    <a:pt x="629547" y="239967"/>
                  </a:lnTo>
                  <a:close/>
                </a:path>
              </a:pathLst>
            </a:custGeom>
            <a:grpFill/>
            <a:ln w="7684"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nvGrpSpPr>
            <p:cNvPr id="17" name="Group 16">
              <a:extLst>
                <a:ext uri="{FF2B5EF4-FFF2-40B4-BE49-F238E27FC236}">
                  <a16:creationId xmlns:a16="http://schemas.microsoft.com/office/drawing/2014/main" id="{3EBD41F5-A3B8-D1BF-9875-9542A7735A60}"/>
                </a:ext>
              </a:extLst>
            </p:cNvPr>
            <p:cNvGrpSpPr/>
            <p:nvPr/>
          </p:nvGrpSpPr>
          <p:grpSpPr>
            <a:xfrm>
              <a:off x="6057744" y="4226687"/>
              <a:ext cx="823265" cy="129524"/>
              <a:chOff x="6051887" y="4259701"/>
              <a:chExt cx="823265" cy="129524"/>
            </a:xfrm>
            <a:grpFill/>
          </p:grpSpPr>
          <p:sp>
            <p:nvSpPr>
              <p:cNvPr id="26" name="Freeform: Shape 25">
                <a:extLst>
                  <a:ext uri="{FF2B5EF4-FFF2-40B4-BE49-F238E27FC236}">
                    <a16:creationId xmlns:a16="http://schemas.microsoft.com/office/drawing/2014/main" id="{A6F3A228-73EE-4807-55B1-09FA8213826D}"/>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7" name="Freeform: Shape 26">
                <a:extLst>
                  <a:ext uri="{FF2B5EF4-FFF2-40B4-BE49-F238E27FC236}">
                    <a16:creationId xmlns:a16="http://schemas.microsoft.com/office/drawing/2014/main" id="{0CED3BC2-3263-A034-1EEE-8B876B600DEA}"/>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8" name="Freeform: Shape 27">
                <a:extLst>
                  <a:ext uri="{FF2B5EF4-FFF2-40B4-BE49-F238E27FC236}">
                    <a16:creationId xmlns:a16="http://schemas.microsoft.com/office/drawing/2014/main" id="{13D07186-6DC8-4452-92C6-AE516452EA74}"/>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18" name="Group 17">
              <a:extLst>
                <a:ext uri="{FF2B5EF4-FFF2-40B4-BE49-F238E27FC236}">
                  <a16:creationId xmlns:a16="http://schemas.microsoft.com/office/drawing/2014/main" id="{425D7B01-CC62-30F4-583E-DE13AD818A9B}"/>
                </a:ext>
              </a:extLst>
            </p:cNvPr>
            <p:cNvGrpSpPr/>
            <p:nvPr/>
          </p:nvGrpSpPr>
          <p:grpSpPr>
            <a:xfrm>
              <a:off x="6057744" y="4405058"/>
              <a:ext cx="823265" cy="129524"/>
              <a:chOff x="6051887" y="4259701"/>
              <a:chExt cx="823265" cy="129524"/>
            </a:xfrm>
            <a:grpFill/>
          </p:grpSpPr>
          <p:sp>
            <p:nvSpPr>
              <p:cNvPr id="23" name="Freeform: Shape 22">
                <a:extLst>
                  <a:ext uri="{FF2B5EF4-FFF2-40B4-BE49-F238E27FC236}">
                    <a16:creationId xmlns:a16="http://schemas.microsoft.com/office/drawing/2014/main" id="{9CB47023-02CF-0F88-DD07-9A1493B8D32C}"/>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4" name="Freeform: Shape 23">
                <a:extLst>
                  <a:ext uri="{FF2B5EF4-FFF2-40B4-BE49-F238E27FC236}">
                    <a16:creationId xmlns:a16="http://schemas.microsoft.com/office/drawing/2014/main" id="{515D1871-F6DA-E601-B857-D46C76AE6968}"/>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5" name="Freeform: Shape 24">
                <a:extLst>
                  <a:ext uri="{FF2B5EF4-FFF2-40B4-BE49-F238E27FC236}">
                    <a16:creationId xmlns:a16="http://schemas.microsoft.com/office/drawing/2014/main" id="{3CC5CEF5-BE16-EF39-EAB7-A7CEA27AB7B8}"/>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19" name="Group 18">
              <a:extLst>
                <a:ext uri="{FF2B5EF4-FFF2-40B4-BE49-F238E27FC236}">
                  <a16:creationId xmlns:a16="http://schemas.microsoft.com/office/drawing/2014/main" id="{6730B4A8-6E82-301A-FE29-9A2979AD9310}"/>
                </a:ext>
              </a:extLst>
            </p:cNvPr>
            <p:cNvGrpSpPr/>
            <p:nvPr/>
          </p:nvGrpSpPr>
          <p:grpSpPr>
            <a:xfrm>
              <a:off x="6057744" y="4583429"/>
              <a:ext cx="823265" cy="129524"/>
              <a:chOff x="6051887" y="4259701"/>
              <a:chExt cx="823265" cy="129524"/>
            </a:xfrm>
            <a:grpFill/>
          </p:grpSpPr>
          <p:sp>
            <p:nvSpPr>
              <p:cNvPr id="20" name="Freeform: Shape 19">
                <a:extLst>
                  <a:ext uri="{FF2B5EF4-FFF2-40B4-BE49-F238E27FC236}">
                    <a16:creationId xmlns:a16="http://schemas.microsoft.com/office/drawing/2014/main" id="{C0ED474C-5454-7EDE-61FE-DE9B09A36BC8}"/>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1" name="Freeform: Shape 20">
                <a:extLst>
                  <a:ext uri="{FF2B5EF4-FFF2-40B4-BE49-F238E27FC236}">
                    <a16:creationId xmlns:a16="http://schemas.microsoft.com/office/drawing/2014/main" id="{AC54CFF6-4420-200C-1075-B93AEC4CAED2}"/>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2" name="Freeform: Shape 21">
                <a:extLst>
                  <a:ext uri="{FF2B5EF4-FFF2-40B4-BE49-F238E27FC236}">
                    <a16:creationId xmlns:a16="http://schemas.microsoft.com/office/drawing/2014/main" id="{0B5E6D8A-3CDE-4ADF-3803-1BCE6E9B5B5E}"/>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sp>
        <p:nvSpPr>
          <p:cNvPr id="29" name="object 10">
            <a:extLst>
              <a:ext uri="{FF2B5EF4-FFF2-40B4-BE49-F238E27FC236}">
                <a16:creationId xmlns:a16="http://schemas.microsoft.com/office/drawing/2014/main" id="{6A93F12F-6E40-9EF3-F745-9B4B50D3C4BB}"/>
              </a:ext>
            </a:extLst>
          </p:cNvPr>
          <p:cNvSpPr txBox="1"/>
          <p:nvPr/>
        </p:nvSpPr>
        <p:spPr>
          <a:xfrm>
            <a:off x="9409232" y="1759430"/>
            <a:ext cx="1583070" cy="109882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Sample</a:t>
            </a: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lang="de-DE" sz="1000" spc="20" dirty="0">
                <a:solidFill>
                  <a:srgbClr val="1D1D1B"/>
                </a:solidFill>
                <a:latin typeface="Trebuchet MS"/>
              </a:rPr>
              <a:t>n=1.000 </a:t>
            </a:r>
            <a:r>
              <a:rPr lang="de-DE" sz="1000" spc="20" dirty="0" err="1">
                <a:solidFill>
                  <a:srgbClr val="1D1D1B"/>
                </a:solidFill>
                <a:latin typeface="Trebuchet MS"/>
              </a:rPr>
              <a:t>respondents</a:t>
            </a:r>
            <a:r>
              <a:rPr lang="de-DE" sz="1000" spc="20" dirty="0">
                <a:solidFill>
                  <a:srgbClr val="1D1D1B"/>
                </a:solidFill>
                <a:latin typeface="Trebuchet MS"/>
              </a:rPr>
              <a:t> per </a:t>
            </a:r>
            <a:r>
              <a:rPr lang="de-DE" sz="1000" spc="20" dirty="0" err="1">
                <a:solidFill>
                  <a:srgbClr val="1D1D1B"/>
                </a:solidFill>
                <a:latin typeface="Trebuchet MS"/>
              </a:rPr>
              <a:t>country</a:t>
            </a:r>
            <a:r>
              <a:rPr lang="de-DE" sz="1000" spc="20" dirty="0">
                <a:solidFill>
                  <a:srgbClr val="1D1D1B"/>
                </a:solidFill>
                <a:latin typeface="Trebuchet MS"/>
              </a:rPr>
              <a:t> in </a:t>
            </a:r>
            <a:r>
              <a:rPr lang="de-DE" sz="1000" spc="20" dirty="0" err="1">
                <a:solidFill>
                  <a:srgbClr val="1D1D1B"/>
                </a:solidFill>
                <a:latin typeface="Trebuchet MS"/>
              </a:rPr>
              <a:t>Bulgaria</a:t>
            </a:r>
            <a:r>
              <a:rPr lang="de-DE" sz="1000" spc="20" dirty="0">
                <a:solidFill>
                  <a:srgbClr val="1D1D1B"/>
                </a:solidFill>
                <a:latin typeface="Trebuchet MS"/>
              </a:rPr>
              <a:t>, Germany, </a:t>
            </a:r>
            <a:r>
              <a:rPr lang="de-DE" sz="1000" spc="20" dirty="0" err="1">
                <a:solidFill>
                  <a:srgbClr val="1D1D1B"/>
                </a:solidFill>
                <a:latin typeface="Trebuchet MS"/>
              </a:rPr>
              <a:t>Hungary</a:t>
            </a:r>
            <a:r>
              <a:rPr lang="de-DE" sz="1000" spc="20" dirty="0">
                <a:solidFill>
                  <a:srgbClr val="1D1D1B"/>
                </a:solidFill>
                <a:latin typeface="Trebuchet MS"/>
              </a:rPr>
              <a:t>, and </a:t>
            </a:r>
            <a:r>
              <a:rPr lang="de-DE" sz="1000" spc="20" dirty="0" err="1">
                <a:solidFill>
                  <a:srgbClr val="1D1D1B"/>
                </a:solidFill>
                <a:latin typeface="Trebuchet MS"/>
              </a:rPr>
              <a:t>Italy</a:t>
            </a:r>
            <a:endParaRPr lang="de-DE" sz="1000" spc="20" dirty="0">
              <a:solidFill>
                <a:srgbClr val="1D1D1B"/>
              </a:solidFill>
              <a:latin typeface="Trebuchet MS"/>
            </a:endParaRPr>
          </a:p>
        </p:txBody>
      </p:sp>
      <p:sp>
        <p:nvSpPr>
          <p:cNvPr id="30" name="object 10">
            <a:extLst>
              <a:ext uri="{FF2B5EF4-FFF2-40B4-BE49-F238E27FC236}">
                <a16:creationId xmlns:a16="http://schemas.microsoft.com/office/drawing/2014/main" id="{38BEA51A-F5C7-0744-551D-00D4CFD4A3D6}"/>
              </a:ext>
            </a:extLst>
          </p:cNvPr>
          <p:cNvSpPr txBox="1"/>
          <p:nvPr/>
        </p:nvSpPr>
        <p:spPr>
          <a:xfrm>
            <a:off x="6090900" y="3097213"/>
            <a:ext cx="1889679" cy="2659568"/>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Method</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To be determined.</a:t>
            </a: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ESSnet-Culture recommends a country-specific mix of computer-assisted personal surveying (CAPI) and computer-assisted telephone sampling (CATI) using a random sample.</a:t>
            </a: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However, during COVID-19, European Social Survey and Eurobarometer experimented with computer-assisted web interviewing (CAWI) using a random sample.</a:t>
            </a:r>
          </a:p>
        </p:txBody>
      </p:sp>
      <p:sp>
        <p:nvSpPr>
          <p:cNvPr id="31" name="object 10">
            <a:extLst>
              <a:ext uri="{FF2B5EF4-FFF2-40B4-BE49-F238E27FC236}">
                <a16:creationId xmlns:a16="http://schemas.microsoft.com/office/drawing/2014/main" id="{047BA649-6D00-B080-61F6-AF806C141D63}"/>
              </a:ext>
            </a:extLst>
          </p:cNvPr>
          <p:cNvSpPr txBox="1"/>
          <p:nvPr/>
        </p:nvSpPr>
        <p:spPr>
          <a:xfrm>
            <a:off x="9356124" y="3097213"/>
            <a:ext cx="1583070" cy="483268"/>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Fieldwork</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0" i="0" u="none" strike="noStrike" kern="1200" cap="none" spc="20" normalizeH="0" baseline="0" noProof="0" dirty="0" err="1">
                <a:ln>
                  <a:noFill/>
                </a:ln>
                <a:solidFill>
                  <a:srgbClr val="1D1D1B"/>
                </a:solidFill>
                <a:effectLst/>
                <a:highlight>
                  <a:srgbClr val="FFFF00"/>
                </a:highlight>
                <a:uLnTx/>
                <a:uFillTx/>
                <a:latin typeface="Trebuchet MS"/>
                <a:ea typeface="+mn-ea"/>
                <a:cs typeface="Trebuchet MS"/>
              </a:rPr>
              <a:t>January</a:t>
            </a:r>
            <a:r>
              <a:rPr kumimoji="0" lang="de-DE" sz="1000" b="0" i="0" u="none" strike="noStrike" kern="1200" cap="none" spc="20" normalizeH="0" baseline="0" noProof="0" dirty="0">
                <a:ln>
                  <a:noFill/>
                </a:ln>
                <a:solidFill>
                  <a:srgbClr val="1D1D1B"/>
                </a:solidFill>
                <a:effectLst/>
                <a:highlight>
                  <a:srgbClr val="FFFF00"/>
                </a:highlight>
                <a:uLnTx/>
                <a:uFillTx/>
                <a:latin typeface="Trebuchet MS"/>
                <a:ea typeface="+mn-ea"/>
                <a:cs typeface="Trebuchet MS"/>
              </a:rPr>
              <a:t> 2024</a:t>
            </a:r>
          </a:p>
        </p:txBody>
      </p:sp>
      <p:pic>
        <p:nvPicPr>
          <p:cNvPr id="32" name="Graphic 31" descr="Alterations &amp; Tailoring outline">
            <a:extLst>
              <a:ext uri="{FF2B5EF4-FFF2-40B4-BE49-F238E27FC236}">
                <a16:creationId xmlns:a16="http://schemas.microsoft.com/office/drawing/2014/main" id="{C1DE6458-0E5C-78FD-C1FC-A36C63F5F5E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78191" y="3822687"/>
            <a:ext cx="964816" cy="964816"/>
          </a:xfrm>
          <a:prstGeom prst="rect">
            <a:avLst/>
          </a:prstGeom>
        </p:spPr>
      </p:pic>
      <p:sp>
        <p:nvSpPr>
          <p:cNvPr id="33" name="object 10">
            <a:extLst>
              <a:ext uri="{FF2B5EF4-FFF2-40B4-BE49-F238E27FC236}">
                <a16:creationId xmlns:a16="http://schemas.microsoft.com/office/drawing/2014/main" id="{93A5045E-1026-F48F-CF5C-9E7C8808F9A4}"/>
              </a:ext>
            </a:extLst>
          </p:cNvPr>
          <p:cNvSpPr txBox="1"/>
          <p:nvPr/>
        </p:nvSpPr>
        <p:spPr>
          <a:xfrm>
            <a:off x="9409232" y="3966703"/>
            <a:ext cx="1889678" cy="1560486"/>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Harmonisation</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highlight>
                  <a:srgbClr val="00FF00"/>
                </a:highlight>
                <a:uLnTx/>
                <a:uFillTx/>
                <a:latin typeface="Trebuchet MS"/>
                <a:ea typeface="+mn-ea"/>
                <a:cs typeface="Trebuchet MS"/>
              </a:rPr>
              <a:t>SK: NOC CAP; CEEMID CAP</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EU: Eurobarometer</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Survey on Income and Living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Conditions</a:t>
            </a:r>
            <a:r>
              <a:rPr lang="de-DE" sz="1000" spc="20" dirty="0">
                <a:solidFill>
                  <a:srgbClr val="1D1D1B"/>
                </a:solidFill>
                <a:latin typeface="Trebuchet MS"/>
                <a:cs typeface="Trebuchet MS"/>
              </a:rPr>
              <a:t>; </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Adult Education Survey; EUIPO &amp; UVA/SSSA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piracy</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surveys</a:t>
            </a: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p:txBody>
      </p:sp>
      <p:pic>
        <p:nvPicPr>
          <p:cNvPr id="34" name="Graphic 33">
            <a:extLst>
              <a:ext uri="{FF2B5EF4-FFF2-40B4-BE49-F238E27FC236}">
                <a16:creationId xmlns:a16="http://schemas.microsoft.com/office/drawing/2014/main" id="{CC3296C6-050F-E088-A7A6-9B7926F3493D}"/>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3859" y="1698451"/>
            <a:ext cx="753481" cy="659022"/>
          </a:xfrm>
          <a:prstGeom prst="rect">
            <a:avLst/>
          </a:prstGeom>
        </p:spPr>
      </p:pic>
    </p:spTree>
    <p:extLst>
      <p:ext uri="{BB962C8B-B14F-4D97-AF65-F5344CB8AC3E}">
        <p14:creationId xmlns:p14="http://schemas.microsoft.com/office/powerpoint/2010/main" val="2566133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p:txBody>
          <a:bodyPr>
            <a:normAutofit/>
          </a:bodyPr>
          <a:lstStyle/>
          <a:p>
            <a:r>
              <a:rPr lang="en-US" noProof="0" dirty="0"/>
              <a:t>Other data collection – Listen Local pilot project (diversity work package)</a:t>
            </a:r>
            <a:endParaRPr lang="en-GB" noProof="0" dirty="0"/>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p:txBody>
          <a:bodyPr/>
          <a:lstStyle/>
          <a:p>
            <a:endParaRPr lang="en-GB" noProof="0" dirty="0"/>
          </a:p>
        </p:txBody>
      </p:sp>
      <p:sp>
        <p:nvSpPr>
          <p:cNvPr id="5" name="Fußzeilenplatzhalter 4">
            <a:extLst>
              <a:ext uri="{FF2B5EF4-FFF2-40B4-BE49-F238E27FC236}">
                <a16:creationId xmlns:a16="http://schemas.microsoft.com/office/drawing/2014/main" id="{D4631D21-9318-4F00-B6EF-E32C3FF16647}"/>
              </a:ext>
            </a:extLst>
          </p:cNvPr>
          <p:cNvSpPr>
            <a:spLocks noGrp="1"/>
          </p:cNvSpPr>
          <p:nvPr>
            <p:ph type="ftr" sz="quarter" idx="3"/>
          </p:nvPr>
        </p:nvSpPr>
        <p:spPr/>
        <p:txBody>
          <a:bodyPr/>
          <a:lstStyle/>
          <a:p>
            <a:r>
              <a:rPr lang="en-GB" dirty="0" err="1"/>
              <a:t>OpenMusE</a:t>
            </a:r>
            <a:r>
              <a:rPr lang="en-GB" dirty="0"/>
              <a:t> | WP Presentation</a:t>
            </a:r>
            <a:endParaRPr lang="en-GB"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27</a:t>
            </a:fld>
            <a:endParaRPr lang="en-GB"/>
          </a:p>
        </p:txBody>
      </p:sp>
      <p:sp>
        <p:nvSpPr>
          <p:cNvPr id="3" name="object 4">
            <a:extLst>
              <a:ext uri="{FF2B5EF4-FFF2-40B4-BE49-F238E27FC236}">
                <a16:creationId xmlns:a16="http://schemas.microsoft.com/office/drawing/2014/main" id="{708387F7-6671-1AC6-84B8-50A39B72742C}"/>
              </a:ext>
            </a:extLst>
          </p:cNvPr>
          <p:cNvSpPr txBox="1"/>
          <p:nvPr/>
        </p:nvSpPr>
        <p:spPr>
          <a:xfrm>
            <a:off x="638602" y="2302052"/>
            <a:ext cx="4319717" cy="3244463"/>
          </a:xfrm>
          <a:prstGeom prst="rect">
            <a:avLst/>
          </a:prstGeom>
        </p:spPr>
        <p:txBody>
          <a:bodyPr vert="horz" wrap="square" lIns="0" tIns="27925" rIns="0" bIns="0" rtlCol="0">
            <a:spAutoFit/>
          </a:bodyPr>
          <a:lstStyle/>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Aims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Provide metadata for Listen Local (WP3), which is an initiative to increase the discoverability of local artists by music recommender systems through systematic metadata improvement</a:t>
            </a:r>
          </a:p>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de-DE" sz="1200" b="0" i="0" u="none" strike="noStrike" kern="1200" cap="none" spc="20" normalizeH="0" baseline="0" noProof="0" dirty="0">
                <a:ln>
                  <a:noFill/>
                </a:ln>
                <a:solidFill>
                  <a:srgbClr val="1D1D1B"/>
                </a:solidFill>
                <a:effectLst/>
                <a:uLnTx/>
                <a:uFillTx/>
                <a:latin typeface="Trebuchet MS"/>
                <a:ea typeface="+mn-ea"/>
                <a:cs typeface="+mn-cs"/>
              </a:rPr>
              <a:t>Contents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GB" sz="1200" b="0" i="0" u="none" strike="noStrike" kern="1200" cap="none" spc="20" normalizeH="0" baseline="0" noProof="0" dirty="0">
                <a:ln>
                  <a:noFill/>
                </a:ln>
                <a:solidFill>
                  <a:srgbClr val="1D1D1B"/>
                </a:solidFill>
                <a:effectLst/>
                <a:uLnTx/>
                <a:uFillTx/>
                <a:latin typeface="Trebuchet MS"/>
                <a:ea typeface="+mn-ea"/>
                <a:cs typeface="+mn-cs"/>
              </a:rPr>
              <a:t>Personal information</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GB" sz="1200" b="0" i="0" u="none" strike="noStrike" kern="1200" cap="none" spc="20" normalizeH="0" baseline="0" noProof="0" dirty="0">
                <a:ln>
                  <a:noFill/>
                </a:ln>
                <a:solidFill>
                  <a:srgbClr val="1D1D1B"/>
                </a:solidFill>
                <a:effectLst/>
                <a:uLnTx/>
                <a:uFillTx/>
                <a:latin typeface="Trebuchet MS"/>
                <a:ea typeface="+mn-ea"/>
                <a:cs typeface="+mn-cs"/>
              </a:rPr>
              <a:t>Artist information, e.g., IDs, etc.</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GB" sz="1200" b="0" i="0" u="none" strike="noStrike" kern="1200" cap="none" spc="20" normalizeH="0" baseline="0" noProof="0" dirty="0">
                <a:ln>
                  <a:noFill/>
                </a:ln>
                <a:solidFill>
                  <a:srgbClr val="1D1D1B"/>
                </a:solidFill>
                <a:effectLst/>
                <a:uLnTx/>
                <a:uFillTx/>
                <a:latin typeface="Trebuchet MS"/>
                <a:ea typeface="+mn-ea"/>
                <a:cs typeface="+mn-cs"/>
              </a:rPr>
              <a:t>Information relevant to localisation, e.g., place of birth, places of residence, languages used, self-identification, etc.</a:t>
            </a: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p:txBody>
      </p:sp>
      <p:sp>
        <p:nvSpPr>
          <p:cNvPr id="8" name="object 9">
            <a:extLst>
              <a:ext uri="{FF2B5EF4-FFF2-40B4-BE49-F238E27FC236}">
                <a16:creationId xmlns:a16="http://schemas.microsoft.com/office/drawing/2014/main" id="{38081C18-1336-F83E-F9DA-CFE655F9557D}"/>
              </a:ext>
            </a:extLst>
          </p:cNvPr>
          <p:cNvSpPr txBox="1"/>
          <p:nvPr/>
        </p:nvSpPr>
        <p:spPr>
          <a:xfrm>
            <a:off x="1403760" y="1744639"/>
            <a:ext cx="1319518" cy="28434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de-DE" sz="1699" b="1" i="0" u="none" strike="noStrike" kern="1200" cap="none" spc="50" normalizeH="0" baseline="0" noProof="0">
                <a:ln>
                  <a:noFill/>
                </a:ln>
                <a:solidFill>
                  <a:srgbClr val="1D1D1B"/>
                </a:solidFill>
                <a:effectLst/>
                <a:uLnTx/>
                <a:uFillTx/>
                <a:latin typeface="Trebuchet MS"/>
                <a:ea typeface="+mn-ea"/>
                <a:cs typeface="Trebuchet MS"/>
              </a:rPr>
              <a:t>Background</a:t>
            </a:r>
            <a:endParaRPr kumimoji="0" sz="1699" b="0" i="0" u="none" strike="noStrike" kern="1200" cap="none" spc="0" normalizeH="0" baseline="0" noProof="0" dirty="0">
              <a:ln>
                <a:noFill/>
              </a:ln>
              <a:solidFill>
                <a:prstClr val="black"/>
              </a:solidFill>
              <a:effectLst/>
              <a:uLnTx/>
              <a:uFillTx/>
              <a:latin typeface="Trebuchet MS"/>
              <a:ea typeface="+mn-ea"/>
              <a:cs typeface="Trebuchet MS"/>
            </a:endParaRPr>
          </a:p>
        </p:txBody>
      </p:sp>
      <p:pic>
        <p:nvPicPr>
          <p:cNvPr id="9" name="Graphic 8">
            <a:extLst>
              <a:ext uri="{FF2B5EF4-FFF2-40B4-BE49-F238E27FC236}">
                <a16:creationId xmlns:a16="http://schemas.microsoft.com/office/drawing/2014/main" id="{A23FF30E-3723-B0C2-7DF7-1529D5D4072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1188" y="1554435"/>
            <a:ext cx="720000" cy="720000"/>
          </a:xfrm>
          <a:prstGeom prst="rect">
            <a:avLst/>
          </a:prstGeom>
        </p:spPr>
      </p:pic>
      <p:sp>
        <p:nvSpPr>
          <p:cNvPr id="36" name="object 10">
            <a:extLst>
              <a:ext uri="{FF2B5EF4-FFF2-40B4-BE49-F238E27FC236}">
                <a16:creationId xmlns:a16="http://schemas.microsoft.com/office/drawing/2014/main" id="{0BCB364D-FB1C-36EB-9DB2-04707A000E0F}"/>
              </a:ext>
            </a:extLst>
          </p:cNvPr>
          <p:cNvSpPr txBox="1"/>
          <p:nvPr/>
        </p:nvSpPr>
        <p:spPr>
          <a:xfrm>
            <a:off x="6084279" y="1759430"/>
            <a:ext cx="1896299" cy="812909"/>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Target group</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694" marR="0" lvl="0" indent="0" algn="l" defTabSz="914197" rtl="0" eaLnBrk="1" fontAlgn="auto" latinLnBrk="0" hangingPunct="1">
              <a:lnSpc>
                <a:spcPct val="100000"/>
              </a:lnSpc>
              <a:spcBef>
                <a:spcPts val="600"/>
              </a:spcBef>
              <a:spcAft>
                <a:spcPts val="0"/>
              </a:spcAft>
              <a:buClrTx/>
              <a:buSzTx/>
              <a:buFontTx/>
              <a:buNone/>
              <a:tabLst/>
              <a:defRPr/>
            </a:pPr>
            <a:r>
              <a:rPr kumimoji="0" lang="de-DE" sz="1000" b="0" i="0" u="none" strike="noStrike" kern="1200" cap="none" spc="20" normalizeH="0" baseline="0" noProof="0">
                <a:ln>
                  <a:noFill/>
                </a:ln>
                <a:solidFill>
                  <a:srgbClr val="1D1D1B"/>
                </a:solidFill>
                <a:effectLst/>
                <a:uLnTx/>
                <a:uFillTx/>
                <a:latin typeface="Trebuchet MS"/>
                <a:ea typeface="+mn-ea"/>
                <a:cs typeface="Trebuchet MS"/>
              </a:rPr>
              <a:t>Music professionals, i.e., those who earn income from musical activities</a:t>
            </a:r>
          </a:p>
        </p:txBody>
      </p:sp>
      <p:pic>
        <p:nvPicPr>
          <p:cNvPr id="37" name="Graphic 36">
            <a:extLst>
              <a:ext uri="{FF2B5EF4-FFF2-40B4-BE49-F238E27FC236}">
                <a16:creationId xmlns:a16="http://schemas.microsoft.com/office/drawing/2014/main" id="{5A405A55-3A70-512A-2263-68671F4FE82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84180" y="1698451"/>
            <a:ext cx="720000" cy="720000"/>
          </a:xfrm>
          <a:prstGeom prst="rect">
            <a:avLst/>
          </a:prstGeom>
        </p:spPr>
      </p:pic>
      <p:pic>
        <p:nvPicPr>
          <p:cNvPr id="38" name="Graphic 37">
            <a:extLst>
              <a:ext uri="{FF2B5EF4-FFF2-40B4-BE49-F238E27FC236}">
                <a16:creationId xmlns:a16="http://schemas.microsoft.com/office/drawing/2014/main" id="{19DF1DD1-A8E2-4253-476C-B63987F9427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91211" y="2986378"/>
            <a:ext cx="704931" cy="720000"/>
          </a:xfrm>
          <a:prstGeom prst="rect">
            <a:avLst/>
          </a:prstGeom>
        </p:spPr>
      </p:pic>
      <p:grpSp>
        <p:nvGrpSpPr>
          <p:cNvPr id="39" name="Group 38">
            <a:extLst>
              <a:ext uri="{FF2B5EF4-FFF2-40B4-BE49-F238E27FC236}">
                <a16:creationId xmlns:a16="http://schemas.microsoft.com/office/drawing/2014/main" id="{43B23253-C411-C71C-F1DD-9D21D63DF6BB}"/>
              </a:ext>
            </a:extLst>
          </p:cNvPr>
          <p:cNvGrpSpPr>
            <a:grpSpLocks noChangeAspect="1"/>
          </p:cNvGrpSpPr>
          <p:nvPr/>
        </p:nvGrpSpPr>
        <p:grpSpPr>
          <a:xfrm>
            <a:off x="8424540" y="2860351"/>
            <a:ext cx="751801" cy="725998"/>
            <a:chOff x="5924793" y="3756196"/>
            <a:chExt cx="1089166" cy="1051785"/>
          </a:xfrm>
          <a:solidFill>
            <a:srgbClr val="E9473D"/>
          </a:solidFill>
        </p:grpSpPr>
        <p:sp>
          <p:nvSpPr>
            <p:cNvPr id="40" name="Freeform: Shape 39">
              <a:extLst>
                <a:ext uri="{FF2B5EF4-FFF2-40B4-BE49-F238E27FC236}">
                  <a16:creationId xmlns:a16="http://schemas.microsoft.com/office/drawing/2014/main" id="{39D6DE4A-F3F2-6191-F531-FA5AC3B8B6DB}"/>
                </a:ext>
              </a:extLst>
            </p:cNvPr>
            <p:cNvSpPr/>
            <p:nvPr/>
          </p:nvSpPr>
          <p:spPr>
            <a:xfrm>
              <a:off x="5924793" y="3756196"/>
              <a:ext cx="1089166" cy="1051785"/>
            </a:xfrm>
            <a:custGeom>
              <a:avLst/>
              <a:gdLst>
                <a:gd name="connsiteX0" fmla="*/ 620157 w 652558"/>
                <a:gd name="connsiteY0" fmla="*/ 71728 h 630162"/>
                <a:gd name="connsiteX1" fmla="*/ 519645 w 652558"/>
                <a:gd name="connsiteY1" fmla="*/ 71728 h 630162"/>
                <a:gd name="connsiteX2" fmla="*/ 519645 w 652558"/>
                <a:gd name="connsiteY2" fmla="*/ 40405 h 630162"/>
                <a:gd name="connsiteX3" fmla="*/ 479240 w 652558"/>
                <a:gd name="connsiteY3" fmla="*/ 0 h 630162"/>
                <a:gd name="connsiteX4" fmla="*/ 438836 w 652558"/>
                <a:gd name="connsiteY4" fmla="*/ 40405 h 630162"/>
                <a:gd name="connsiteX5" fmla="*/ 438836 w 652558"/>
                <a:gd name="connsiteY5" fmla="*/ 71728 h 630162"/>
                <a:gd name="connsiteX6" fmla="*/ 226960 w 652558"/>
                <a:gd name="connsiteY6" fmla="*/ 71728 h 630162"/>
                <a:gd name="connsiteX7" fmla="*/ 226960 w 652558"/>
                <a:gd name="connsiteY7" fmla="*/ 40405 h 630162"/>
                <a:gd name="connsiteX8" fmla="*/ 186555 w 652558"/>
                <a:gd name="connsiteY8" fmla="*/ 0 h 630162"/>
                <a:gd name="connsiteX9" fmla="*/ 146150 w 652558"/>
                <a:gd name="connsiteY9" fmla="*/ 40405 h 630162"/>
                <a:gd name="connsiteX10" fmla="*/ 146150 w 652558"/>
                <a:gd name="connsiteY10" fmla="*/ 71728 h 630162"/>
                <a:gd name="connsiteX11" fmla="*/ 32401 w 652558"/>
                <a:gd name="connsiteY11" fmla="*/ 71728 h 630162"/>
                <a:gd name="connsiteX12" fmla="*/ 0 w 652558"/>
                <a:gd name="connsiteY12" fmla="*/ 104052 h 630162"/>
                <a:gd name="connsiteX13" fmla="*/ 0 w 652558"/>
                <a:gd name="connsiteY13" fmla="*/ 597839 h 630162"/>
                <a:gd name="connsiteX14" fmla="*/ 32401 w 652558"/>
                <a:gd name="connsiteY14" fmla="*/ 630163 h 630162"/>
                <a:gd name="connsiteX15" fmla="*/ 620157 w 652558"/>
                <a:gd name="connsiteY15" fmla="*/ 630163 h 630162"/>
                <a:gd name="connsiteX16" fmla="*/ 652558 w 652558"/>
                <a:gd name="connsiteY16" fmla="*/ 597839 h 630162"/>
                <a:gd name="connsiteX17" fmla="*/ 652558 w 652558"/>
                <a:gd name="connsiteY17" fmla="*/ 104052 h 630162"/>
                <a:gd name="connsiteX18" fmla="*/ 620157 w 652558"/>
                <a:gd name="connsiteY18" fmla="*/ 71728 h 630162"/>
                <a:gd name="connsiteX19" fmla="*/ 461924 w 652558"/>
                <a:gd name="connsiteY19" fmla="*/ 94817 h 630162"/>
                <a:gd name="connsiteX20" fmla="*/ 461924 w 652558"/>
                <a:gd name="connsiteY20" fmla="*/ 71728 h 630162"/>
                <a:gd name="connsiteX21" fmla="*/ 461924 w 652558"/>
                <a:gd name="connsiteY21" fmla="*/ 40405 h 630162"/>
                <a:gd name="connsiteX22" fmla="*/ 479240 w 652558"/>
                <a:gd name="connsiteY22" fmla="*/ 23089 h 630162"/>
                <a:gd name="connsiteX23" fmla="*/ 496557 w 652558"/>
                <a:gd name="connsiteY23" fmla="*/ 40405 h 630162"/>
                <a:gd name="connsiteX24" fmla="*/ 496557 w 652558"/>
                <a:gd name="connsiteY24" fmla="*/ 71728 h 630162"/>
                <a:gd name="connsiteX25" fmla="*/ 496557 w 652558"/>
                <a:gd name="connsiteY25" fmla="*/ 94817 h 630162"/>
                <a:gd name="connsiteX26" fmla="*/ 496557 w 652558"/>
                <a:gd name="connsiteY26" fmla="*/ 121984 h 630162"/>
                <a:gd name="connsiteX27" fmla="*/ 479240 w 652558"/>
                <a:gd name="connsiteY27" fmla="*/ 139301 h 630162"/>
                <a:gd name="connsiteX28" fmla="*/ 461924 w 652558"/>
                <a:gd name="connsiteY28" fmla="*/ 121984 h 630162"/>
                <a:gd name="connsiteX29" fmla="*/ 461924 w 652558"/>
                <a:gd name="connsiteY29" fmla="*/ 94817 h 630162"/>
                <a:gd name="connsiteX30" fmla="*/ 169239 w 652558"/>
                <a:gd name="connsiteY30" fmla="*/ 94817 h 630162"/>
                <a:gd name="connsiteX31" fmla="*/ 169239 w 652558"/>
                <a:gd name="connsiteY31" fmla="*/ 71728 h 630162"/>
                <a:gd name="connsiteX32" fmla="*/ 169239 w 652558"/>
                <a:gd name="connsiteY32" fmla="*/ 40405 h 630162"/>
                <a:gd name="connsiteX33" fmla="*/ 186555 w 652558"/>
                <a:gd name="connsiteY33" fmla="*/ 23089 h 630162"/>
                <a:gd name="connsiteX34" fmla="*/ 203871 w 652558"/>
                <a:gd name="connsiteY34" fmla="*/ 40405 h 630162"/>
                <a:gd name="connsiteX35" fmla="*/ 203871 w 652558"/>
                <a:gd name="connsiteY35" fmla="*/ 71728 h 630162"/>
                <a:gd name="connsiteX36" fmla="*/ 203871 w 652558"/>
                <a:gd name="connsiteY36" fmla="*/ 94817 h 630162"/>
                <a:gd name="connsiteX37" fmla="*/ 203871 w 652558"/>
                <a:gd name="connsiteY37" fmla="*/ 121984 h 630162"/>
                <a:gd name="connsiteX38" fmla="*/ 186555 w 652558"/>
                <a:gd name="connsiteY38" fmla="*/ 139301 h 630162"/>
                <a:gd name="connsiteX39" fmla="*/ 169239 w 652558"/>
                <a:gd name="connsiteY39" fmla="*/ 121984 h 630162"/>
                <a:gd name="connsiteX40" fmla="*/ 169239 w 652558"/>
                <a:gd name="connsiteY40" fmla="*/ 94817 h 630162"/>
                <a:gd name="connsiteX41" fmla="*/ 629470 w 652558"/>
                <a:gd name="connsiteY41" fmla="*/ 597839 h 630162"/>
                <a:gd name="connsiteX42" fmla="*/ 620157 w 652558"/>
                <a:gd name="connsiteY42" fmla="*/ 607074 h 630162"/>
                <a:gd name="connsiteX43" fmla="*/ 32401 w 652558"/>
                <a:gd name="connsiteY43" fmla="*/ 607074 h 630162"/>
                <a:gd name="connsiteX44" fmla="*/ 23089 w 652558"/>
                <a:gd name="connsiteY44" fmla="*/ 597839 h 630162"/>
                <a:gd name="connsiteX45" fmla="*/ 23089 w 652558"/>
                <a:gd name="connsiteY45" fmla="*/ 263055 h 630162"/>
                <a:gd name="connsiteX46" fmla="*/ 629393 w 652558"/>
                <a:gd name="connsiteY46" fmla="*/ 263055 h 630162"/>
                <a:gd name="connsiteX47" fmla="*/ 629393 w 652558"/>
                <a:gd name="connsiteY47" fmla="*/ 597839 h 630162"/>
                <a:gd name="connsiteX48" fmla="*/ 629470 w 652558"/>
                <a:gd name="connsiteY48" fmla="*/ 239967 h 630162"/>
                <a:gd name="connsiteX49" fmla="*/ 23165 w 652558"/>
                <a:gd name="connsiteY49" fmla="*/ 239967 h 630162"/>
                <a:gd name="connsiteX50" fmla="*/ 23165 w 652558"/>
                <a:gd name="connsiteY50" fmla="*/ 104129 h 630162"/>
                <a:gd name="connsiteX51" fmla="*/ 32478 w 652558"/>
                <a:gd name="connsiteY51" fmla="*/ 94894 h 630162"/>
                <a:gd name="connsiteX52" fmla="*/ 146227 w 652558"/>
                <a:gd name="connsiteY52" fmla="*/ 94894 h 630162"/>
                <a:gd name="connsiteX53" fmla="*/ 146227 w 652558"/>
                <a:gd name="connsiteY53" fmla="*/ 122061 h 630162"/>
                <a:gd name="connsiteX54" fmla="*/ 186632 w 652558"/>
                <a:gd name="connsiteY54" fmla="*/ 162466 h 630162"/>
                <a:gd name="connsiteX55" fmla="*/ 227037 w 652558"/>
                <a:gd name="connsiteY55" fmla="*/ 122061 h 630162"/>
                <a:gd name="connsiteX56" fmla="*/ 227037 w 652558"/>
                <a:gd name="connsiteY56" fmla="*/ 94894 h 630162"/>
                <a:gd name="connsiteX57" fmla="*/ 438913 w 652558"/>
                <a:gd name="connsiteY57" fmla="*/ 94894 h 630162"/>
                <a:gd name="connsiteX58" fmla="*/ 438913 w 652558"/>
                <a:gd name="connsiteY58" fmla="*/ 122061 h 630162"/>
                <a:gd name="connsiteX59" fmla="*/ 479317 w 652558"/>
                <a:gd name="connsiteY59" fmla="*/ 162466 h 630162"/>
                <a:gd name="connsiteX60" fmla="*/ 519722 w 652558"/>
                <a:gd name="connsiteY60" fmla="*/ 122061 h 630162"/>
                <a:gd name="connsiteX61" fmla="*/ 519722 w 652558"/>
                <a:gd name="connsiteY61" fmla="*/ 94894 h 630162"/>
                <a:gd name="connsiteX62" fmla="*/ 620234 w 652558"/>
                <a:gd name="connsiteY62" fmla="*/ 94894 h 630162"/>
                <a:gd name="connsiteX63" fmla="*/ 629547 w 652558"/>
                <a:gd name="connsiteY63" fmla="*/ 104129 h 630162"/>
                <a:gd name="connsiteX64" fmla="*/ 629547 w 652558"/>
                <a:gd name="connsiteY64" fmla="*/ 239967 h 63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52558" h="630162">
                  <a:moveTo>
                    <a:pt x="620157" y="71728"/>
                  </a:moveTo>
                  <a:lnTo>
                    <a:pt x="519645" y="71728"/>
                  </a:lnTo>
                  <a:lnTo>
                    <a:pt x="519645" y="40405"/>
                  </a:lnTo>
                  <a:cubicBezTo>
                    <a:pt x="519645" y="18086"/>
                    <a:pt x="501482" y="0"/>
                    <a:pt x="479240" y="0"/>
                  </a:cubicBezTo>
                  <a:cubicBezTo>
                    <a:pt x="456999" y="0"/>
                    <a:pt x="438836" y="18163"/>
                    <a:pt x="438836" y="40405"/>
                  </a:cubicBezTo>
                  <a:lnTo>
                    <a:pt x="438836" y="71728"/>
                  </a:lnTo>
                  <a:lnTo>
                    <a:pt x="226960" y="71728"/>
                  </a:lnTo>
                  <a:lnTo>
                    <a:pt x="226960" y="40405"/>
                  </a:lnTo>
                  <a:cubicBezTo>
                    <a:pt x="226960" y="18086"/>
                    <a:pt x="208797" y="0"/>
                    <a:pt x="186555" y="0"/>
                  </a:cubicBezTo>
                  <a:cubicBezTo>
                    <a:pt x="164236" y="0"/>
                    <a:pt x="146150" y="18163"/>
                    <a:pt x="146150" y="40405"/>
                  </a:cubicBezTo>
                  <a:lnTo>
                    <a:pt x="146150" y="71728"/>
                  </a:lnTo>
                  <a:lnTo>
                    <a:pt x="32401" y="71728"/>
                  </a:lnTo>
                  <a:cubicBezTo>
                    <a:pt x="14546" y="71728"/>
                    <a:pt x="0" y="86274"/>
                    <a:pt x="0" y="104052"/>
                  </a:cubicBezTo>
                  <a:lnTo>
                    <a:pt x="0" y="597839"/>
                  </a:lnTo>
                  <a:cubicBezTo>
                    <a:pt x="0" y="615694"/>
                    <a:pt x="14546" y="630163"/>
                    <a:pt x="32401" y="630163"/>
                  </a:cubicBezTo>
                  <a:lnTo>
                    <a:pt x="620157" y="630163"/>
                  </a:lnTo>
                  <a:cubicBezTo>
                    <a:pt x="638012" y="630163"/>
                    <a:pt x="652558" y="615617"/>
                    <a:pt x="652558" y="597839"/>
                  </a:cubicBezTo>
                  <a:lnTo>
                    <a:pt x="652558" y="104052"/>
                  </a:lnTo>
                  <a:cubicBezTo>
                    <a:pt x="652558" y="86197"/>
                    <a:pt x="638012" y="71728"/>
                    <a:pt x="620157" y="71728"/>
                  </a:cubicBezTo>
                  <a:close/>
                  <a:moveTo>
                    <a:pt x="461924" y="94817"/>
                  </a:moveTo>
                  <a:lnTo>
                    <a:pt x="461924" y="71728"/>
                  </a:lnTo>
                  <a:lnTo>
                    <a:pt x="461924" y="40405"/>
                  </a:lnTo>
                  <a:cubicBezTo>
                    <a:pt x="461924" y="30862"/>
                    <a:pt x="469697" y="23089"/>
                    <a:pt x="479240" y="23089"/>
                  </a:cubicBezTo>
                  <a:cubicBezTo>
                    <a:pt x="488784" y="23089"/>
                    <a:pt x="496557" y="30862"/>
                    <a:pt x="496557" y="40405"/>
                  </a:cubicBezTo>
                  <a:lnTo>
                    <a:pt x="496557" y="71728"/>
                  </a:lnTo>
                  <a:lnTo>
                    <a:pt x="496557" y="94817"/>
                  </a:lnTo>
                  <a:lnTo>
                    <a:pt x="496557" y="121984"/>
                  </a:lnTo>
                  <a:cubicBezTo>
                    <a:pt x="496557" y="131528"/>
                    <a:pt x="488784" y="139301"/>
                    <a:pt x="479240" y="139301"/>
                  </a:cubicBezTo>
                  <a:cubicBezTo>
                    <a:pt x="469697" y="139301"/>
                    <a:pt x="461924" y="131528"/>
                    <a:pt x="461924" y="121984"/>
                  </a:cubicBezTo>
                  <a:lnTo>
                    <a:pt x="461924" y="94817"/>
                  </a:lnTo>
                  <a:close/>
                  <a:moveTo>
                    <a:pt x="169239" y="94817"/>
                  </a:moveTo>
                  <a:lnTo>
                    <a:pt x="169239" y="71728"/>
                  </a:lnTo>
                  <a:lnTo>
                    <a:pt x="169239" y="40405"/>
                  </a:lnTo>
                  <a:cubicBezTo>
                    <a:pt x="169239" y="30862"/>
                    <a:pt x="177012" y="23089"/>
                    <a:pt x="186555" y="23089"/>
                  </a:cubicBezTo>
                  <a:cubicBezTo>
                    <a:pt x="196098" y="23089"/>
                    <a:pt x="203871" y="30862"/>
                    <a:pt x="203871" y="40405"/>
                  </a:cubicBezTo>
                  <a:lnTo>
                    <a:pt x="203871" y="71728"/>
                  </a:lnTo>
                  <a:lnTo>
                    <a:pt x="203871" y="94817"/>
                  </a:lnTo>
                  <a:lnTo>
                    <a:pt x="203871" y="121984"/>
                  </a:lnTo>
                  <a:cubicBezTo>
                    <a:pt x="203871" y="131528"/>
                    <a:pt x="196098" y="139301"/>
                    <a:pt x="186555" y="139301"/>
                  </a:cubicBezTo>
                  <a:cubicBezTo>
                    <a:pt x="177012" y="139301"/>
                    <a:pt x="169239" y="131528"/>
                    <a:pt x="169239" y="121984"/>
                  </a:cubicBezTo>
                  <a:lnTo>
                    <a:pt x="169239" y="94817"/>
                  </a:lnTo>
                  <a:close/>
                  <a:moveTo>
                    <a:pt x="629470" y="597839"/>
                  </a:moveTo>
                  <a:cubicBezTo>
                    <a:pt x="629470" y="602918"/>
                    <a:pt x="625314" y="607074"/>
                    <a:pt x="620157" y="607074"/>
                  </a:cubicBezTo>
                  <a:lnTo>
                    <a:pt x="32401" y="607074"/>
                  </a:lnTo>
                  <a:cubicBezTo>
                    <a:pt x="27321" y="607074"/>
                    <a:pt x="23089" y="602918"/>
                    <a:pt x="23089" y="597839"/>
                  </a:cubicBezTo>
                  <a:lnTo>
                    <a:pt x="23089" y="263055"/>
                  </a:lnTo>
                  <a:lnTo>
                    <a:pt x="629393" y="263055"/>
                  </a:lnTo>
                  <a:lnTo>
                    <a:pt x="629393" y="597839"/>
                  </a:lnTo>
                  <a:close/>
                  <a:moveTo>
                    <a:pt x="629470" y="239967"/>
                  </a:moveTo>
                  <a:lnTo>
                    <a:pt x="23165" y="239967"/>
                  </a:lnTo>
                  <a:lnTo>
                    <a:pt x="23165" y="104129"/>
                  </a:lnTo>
                  <a:cubicBezTo>
                    <a:pt x="23165" y="99050"/>
                    <a:pt x="27321" y="94894"/>
                    <a:pt x="32478" y="94894"/>
                  </a:cubicBezTo>
                  <a:lnTo>
                    <a:pt x="146227" y="94894"/>
                  </a:lnTo>
                  <a:lnTo>
                    <a:pt x="146227" y="122061"/>
                  </a:lnTo>
                  <a:cubicBezTo>
                    <a:pt x="146227" y="144380"/>
                    <a:pt x="164390" y="162466"/>
                    <a:pt x="186632" y="162466"/>
                  </a:cubicBezTo>
                  <a:cubicBezTo>
                    <a:pt x="208874" y="162466"/>
                    <a:pt x="227037" y="144303"/>
                    <a:pt x="227037" y="122061"/>
                  </a:cubicBezTo>
                  <a:lnTo>
                    <a:pt x="227037" y="94894"/>
                  </a:lnTo>
                  <a:lnTo>
                    <a:pt x="438913" y="94894"/>
                  </a:lnTo>
                  <a:lnTo>
                    <a:pt x="438913" y="122061"/>
                  </a:lnTo>
                  <a:cubicBezTo>
                    <a:pt x="438913" y="144380"/>
                    <a:pt x="457075" y="162466"/>
                    <a:pt x="479317" y="162466"/>
                  </a:cubicBezTo>
                  <a:cubicBezTo>
                    <a:pt x="501636" y="162466"/>
                    <a:pt x="519722" y="144303"/>
                    <a:pt x="519722" y="122061"/>
                  </a:cubicBezTo>
                  <a:lnTo>
                    <a:pt x="519722" y="94894"/>
                  </a:lnTo>
                  <a:lnTo>
                    <a:pt x="620234" y="94894"/>
                  </a:lnTo>
                  <a:cubicBezTo>
                    <a:pt x="625314" y="94894"/>
                    <a:pt x="629547" y="99050"/>
                    <a:pt x="629547" y="104129"/>
                  </a:cubicBezTo>
                  <a:lnTo>
                    <a:pt x="629547" y="239967"/>
                  </a:lnTo>
                  <a:close/>
                </a:path>
              </a:pathLst>
            </a:custGeom>
            <a:grpFill/>
            <a:ln w="7684"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nvGrpSpPr>
            <p:cNvPr id="41" name="Group 40">
              <a:extLst>
                <a:ext uri="{FF2B5EF4-FFF2-40B4-BE49-F238E27FC236}">
                  <a16:creationId xmlns:a16="http://schemas.microsoft.com/office/drawing/2014/main" id="{175A66BF-C991-50C5-8978-46583BB0B452}"/>
                </a:ext>
              </a:extLst>
            </p:cNvPr>
            <p:cNvGrpSpPr/>
            <p:nvPr/>
          </p:nvGrpSpPr>
          <p:grpSpPr>
            <a:xfrm>
              <a:off x="6057744" y="4226687"/>
              <a:ext cx="823265" cy="129524"/>
              <a:chOff x="6051887" y="4259701"/>
              <a:chExt cx="823265" cy="129524"/>
            </a:xfrm>
            <a:grpFill/>
          </p:grpSpPr>
          <p:sp>
            <p:nvSpPr>
              <p:cNvPr id="50" name="Freeform: Shape 49">
                <a:extLst>
                  <a:ext uri="{FF2B5EF4-FFF2-40B4-BE49-F238E27FC236}">
                    <a16:creationId xmlns:a16="http://schemas.microsoft.com/office/drawing/2014/main" id="{0249C00D-4C2D-EAC8-D5A4-C85A0A12B39C}"/>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51" name="Freeform: Shape 50">
                <a:extLst>
                  <a:ext uri="{FF2B5EF4-FFF2-40B4-BE49-F238E27FC236}">
                    <a16:creationId xmlns:a16="http://schemas.microsoft.com/office/drawing/2014/main" id="{9C11D593-5EDA-E003-752C-80E56AA31FDC}"/>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52" name="Freeform: Shape 51">
                <a:extLst>
                  <a:ext uri="{FF2B5EF4-FFF2-40B4-BE49-F238E27FC236}">
                    <a16:creationId xmlns:a16="http://schemas.microsoft.com/office/drawing/2014/main" id="{0FC048A7-0CC6-ECA0-F7C9-FE54533AEF00}"/>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42" name="Group 41">
              <a:extLst>
                <a:ext uri="{FF2B5EF4-FFF2-40B4-BE49-F238E27FC236}">
                  <a16:creationId xmlns:a16="http://schemas.microsoft.com/office/drawing/2014/main" id="{BEF9240E-5BBD-210B-C090-36F621B78ACF}"/>
                </a:ext>
              </a:extLst>
            </p:cNvPr>
            <p:cNvGrpSpPr/>
            <p:nvPr/>
          </p:nvGrpSpPr>
          <p:grpSpPr>
            <a:xfrm>
              <a:off x="6057744" y="4405058"/>
              <a:ext cx="823265" cy="129524"/>
              <a:chOff x="6051887" y="4259701"/>
              <a:chExt cx="823265" cy="129524"/>
            </a:xfrm>
            <a:grpFill/>
          </p:grpSpPr>
          <p:sp>
            <p:nvSpPr>
              <p:cNvPr id="47" name="Freeform: Shape 46">
                <a:extLst>
                  <a:ext uri="{FF2B5EF4-FFF2-40B4-BE49-F238E27FC236}">
                    <a16:creationId xmlns:a16="http://schemas.microsoft.com/office/drawing/2014/main" id="{88982A16-B74F-7F21-3A1E-FC26CEAACCBA}"/>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48" name="Freeform: Shape 47">
                <a:extLst>
                  <a:ext uri="{FF2B5EF4-FFF2-40B4-BE49-F238E27FC236}">
                    <a16:creationId xmlns:a16="http://schemas.microsoft.com/office/drawing/2014/main" id="{A9B34255-307F-3265-4AF8-673CD08F7430}"/>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49" name="Freeform: Shape 48">
                <a:extLst>
                  <a:ext uri="{FF2B5EF4-FFF2-40B4-BE49-F238E27FC236}">
                    <a16:creationId xmlns:a16="http://schemas.microsoft.com/office/drawing/2014/main" id="{9C7A96DA-D654-4BAB-112D-125A05A26764}"/>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43" name="Group 42">
              <a:extLst>
                <a:ext uri="{FF2B5EF4-FFF2-40B4-BE49-F238E27FC236}">
                  <a16:creationId xmlns:a16="http://schemas.microsoft.com/office/drawing/2014/main" id="{17B21EF0-EF96-0AD0-2926-28BEECEA03E4}"/>
                </a:ext>
              </a:extLst>
            </p:cNvPr>
            <p:cNvGrpSpPr/>
            <p:nvPr/>
          </p:nvGrpSpPr>
          <p:grpSpPr>
            <a:xfrm>
              <a:off x="6057744" y="4583429"/>
              <a:ext cx="823265" cy="129524"/>
              <a:chOff x="6051887" y="4259701"/>
              <a:chExt cx="823265" cy="129524"/>
            </a:xfrm>
            <a:grpFill/>
          </p:grpSpPr>
          <p:sp>
            <p:nvSpPr>
              <p:cNvPr id="44" name="Freeform: Shape 43">
                <a:extLst>
                  <a:ext uri="{FF2B5EF4-FFF2-40B4-BE49-F238E27FC236}">
                    <a16:creationId xmlns:a16="http://schemas.microsoft.com/office/drawing/2014/main" id="{36972FB4-D639-3FC8-1B66-382D16C7C05C}"/>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45" name="Freeform: Shape 44">
                <a:extLst>
                  <a:ext uri="{FF2B5EF4-FFF2-40B4-BE49-F238E27FC236}">
                    <a16:creationId xmlns:a16="http://schemas.microsoft.com/office/drawing/2014/main" id="{09B57E58-C205-9888-4C55-E88F5D71C10C}"/>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46" name="Freeform: Shape 45">
                <a:extLst>
                  <a:ext uri="{FF2B5EF4-FFF2-40B4-BE49-F238E27FC236}">
                    <a16:creationId xmlns:a16="http://schemas.microsoft.com/office/drawing/2014/main" id="{F509F3AB-024E-F5B3-8CB0-56B81AB6F012}"/>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sp>
        <p:nvSpPr>
          <p:cNvPr id="53" name="object 10">
            <a:extLst>
              <a:ext uri="{FF2B5EF4-FFF2-40B4-BE49-F238E27FC236}">
                <a16:creationId xmlns:a16="http://schemas.microsoft.com/office/drawing/2014/main" id="{04DDFD29-7332-D175-EAF4-60CEDA0755E6}"/>
              </a:ext>
            </a:extLst>
          </p:cNvPr>
          <p:cNvSpPr txBox="1"/>
          <p:nvPr/>
        </p:nvSpPr>
        <p:spPr>
          <a:xfrm>
            <a:off x="9409232" y="1759430"/>
            <a:ext cx="1583070" cy="483268"/>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Sample</a:t>
            </a: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To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be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determined</a:t>
            </a: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p:txBody>
      </p:sp>
      <p:sp>
        <p:nvSpPr>
          <p:cNvPr id="54" name="object 10">
            <a:extLst>
              <a:ext uri="{FF2B5EF4-FFF2-40B4-BE49-F238E27FC236}">
                <a16:creationId xmlns:a16="http://schemas.microsoft.com/office/drawing/2014/main" id="{14A63362-2169-A5DC-36F0-31084B938A0F}"/>
              </a:ext>
            </a:extLst>
          </p:cNvPr>
          <p:cNvSpPr txBox="1"/>
          <p:nvPr/>
        </p:nvSpPr>
        <p:spPr>
          <a:xfrm>
            <a:off x="6090900" y="3097213"/>
            <a:ext cx="1889679" cy="1659294"/>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Method</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Computer-assisted web interviewing (CAWI), using: </a:t>
            </a:r>
          </a:p>
          <a:p>
            <a:pPr marL="183509" marR="84413" lvl="0" indent="-171450" algn="l" defTabSz="914197" rtl="0" eaLnBrk="1" fontAlgn="auto" latinLnBrk="0" hangingPunct="1">
              <a:lnSpc>
                <a:spcPct val="100000"/>
              </a:lnSpc>
              <a:spcBef>
                <a:spcPts val="600"/>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Closed links sent by music organisations</a:t>
            </a:r>
          </a:p>
          <a:p>
            <a:pPr marL="183509" marR="84413" lvl="0" indent="-171450" algn="l" defTabSz="914197" rtl="0" eaLnBrk="1" fontAlgn="auto" latinLnBrk="0" hangingPunct="1">
              <a:lnSpc>
                <a:spcPct val="100000"/>
              </a:lnSpc>
              <a:spcBef>
                <a:spcPts val="600"/>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Open link distributed on social media</a:t>
            </a: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endParaRPr kumimoji="0" lang="de-DE" sz="1000" b="0" i="0" u="none" strike="noStrike" kern="1200" cap="none" spc="20" normalizeH="0" baseline="0" noProof="0">
              <a:ln>
                <a:noFill/>
              </a:ln>
              <a:solidFill>
                <a:srgbClr val="1D1D1B"/>
              </a:solidFill>
              <a:effectLst/>
              <a:uLnTx/>
              <a:uFillTx/>
              <a:latin typeface="Trebuchet MS"/>
              <a:ea typeface="+mn-ea"/>
              <a:cs typeface="+mn-cs"/>
            </a:endParaRPr>
          </a:p>
        </p:txBody>
      </p:sp>
      <p:sp>
        <p:nvSpPr>
          <p:cNvPr id="55" name="object 10">
            <a:extLst>
              <a:ext uri="{FF2B5EF4-FFF2-40B4-BE49-F238E27FC236}">
                <a16:creationId xmlns:a16="http://schemas.microsoft.com/office/drawing/2014/main" id="{AFE7184D-A754-C961-C9BF-A2D7E904D9AC}"/>
              </a:ext>
            </a:extLst>
          </p:cNvPr>
          <p:cNvSpPr txBox="1"/>
          <p:nvPr/>
        </p:nvSpPr>
        <p:spPr>
          <a:xfrm>
            <a:off x="9356124" y="3097213"/>
            <a:ext cx="1583070" cy="483268"/>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Fieldwork</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0" i="0" u="none" strike="noStrike" kern="1200" cap="none" spc="20" normalizeH="0" baseline="0" noProof="0" dirty="0">
                <a:ln>
                  <a:noFill/>
                </a:ln>
                <a:solidFill>
                  <a:srgbClr val="1D1D1B"/>
                </a:solidFill>
                <a:effectLst/>
                <a:highlight>
                  <a:srgbClr val="FFFF00"/>
                </a:highlight>
                <a:uLnTx/>
                <a:uFillTx/>
                <a:latin typeface="Trebuchet MS"/>
                <a:ea typeface="+mn-ea"/>
                <a:cs typeface="Trebuchet MS"/>
              </a:rPr>
              <a:t>Open/</a:t>
            </a:r>
            <a:r>
              <a:rPr kumimoji="0" lang="de-DE" sz="1000" b="0" i="0" u="none" strike="noStrike" kern="1200" cap="none" spc="20" normalizeH="0" baseline="0" noProof="0" dirty="0" err="1">
                <a:ln>
                  <a:noFill/>
                </a:ln>
                <a:solidFill>
                  <a:srgbClr val="1D1D1B"/>
                </a:solidFill>
                <a:effectLst/>
                <a:highlight>
                  <a:srgbClr val="FFFF00"/>
                </a:highlight>
                <a:uLnTx/>
                <a:uFillTx/>
                <a:latin typeface="Trebuchet MS"/>
                <a:ea typeface="+mn-ea"/>
                <a:cs typeface="Trebuchet MS"/>
              </a:rPr>
              <a:t>continual</a:t>
            </a:r>
            <a:endParaRPr kumimoji="0" lang="de-DE" sz="1000" b="0" i="0" u="none" strike="noStrike" kern="1200" cap="none" spc="20" normalizeH="0" baseline="0" noProof="0" dirty="0">
              <a:ln>
                <a:noFill/>
              </a:ln>
              <a:solidFill>
                <a:srgbClr val="1D1D1B"/>
              </a:solidFill>
              <a:effectLst/>
              <a:highlight>
                <a:srgbClr val="FFFF00"/>
              </a:highlight>
              <a:uLnTx/>
              <a:uFillTx/>
              <a:latin typeface="Trebuchet MS"/>
              <a:ea typeface="+mn-ea"/>
              <a:cs typeface="Trebuchet MS"/>
            </a:endParaRPr>
          </a:p>
        </p:txBody>
      </p:sp>
      <p:pic>
        <p:nvPicPr>
          <p:cNvPr id="56" name="Graphic 55" descr="Alterations &amp; Tailoring outline">
            <a:extLst>
              <a:ext uri="{FF2B5EF4-FFF2-40B4-BE49-F238E27FC236}">
                <a16:creationId xmlns:a16="http://schemas.microsoft.com/office/drawing/2014/main" id="{8117E89A-7687-F390-7C7E-EAEDD1A0149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8191" y="3822687"/>
            <a:ext cx="964816" cy="964816"/>
          </a:xfrm>
          <a:prstGeom prst="rect">
            <a:avLst/>
          </a:prstGeom>
        </p:spPr>
      </p:pic>
      <p:sp>
        <p:nvSpPr>
          <p:cNvPr id="57" name="object 10">
            <a:extLst>
              <a:ext uri="{FF2B5EF4-FFF2-40B4-BE49-F238E27FC236}">
                <a16:creationId xmlns:a16="http://schemas.microsoft.com/office/drawing/2014/main" id="{CC312840-7291-AEFA-DA95-B816BC2EB945}"/>
              </a:ext>
            </a:extLst>
          </p:cNvPr>
          <p:cNvSpPr txBox="1"/>
          <p:nvPr/>
        </p:nvSpPr>
        <p:spPr>
          <a:xfrm>
            <a:off x="9409232" y="3966703"/>
            <a:ext cx="1889678" cy="1740022"/>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Harmonisation</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highlight>
                  <a:srgbClr val="00FF00"/>
                </a:highlight>
                <a:uLnTx/>
                <a:uFillTx/>
                <a:latin typeface="Trebuchet MS"/>
                <a:ea typeface="+mn-ea"/>
                <a:cs typeface="Trebuchet MS"/>
              </a:rPr>
              <a:t>SK: KULT; ZUC-NUT</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EU: </a:t>
            </a:r>
            <a:r>
              <a:rPr lang="de-DE" sz="1000" spc="20" dirty="0">
                <a:solidFill>
                  <a:srgbClr val="1D1D1B"/>
                </a:solidFill>
                <a:latin typeface="Trebuchet MS"/>
                <a:cs typeface="Trebuchet MS"/>
              </a:rPr>
              <a:t>m</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usic</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information</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centres</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in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the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target</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countries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use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various</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data</a:t>
            </a:r>
            <a:r>
              <a:rPr lang="de-DE" sz="1000" spc="20" dirty="0">
                <a:solidFill>
                  <a:srgbClr val="1D1D1B"/>
                </a:solidFill>
                <a:latin typeface="Trebuchet MS"/>
                <a:cs typeface="Trebuchet MS"/>
              </a:rPr>
              <a:t> </a:t>
            </a:r>
            <a:r>
              <a:rPr lang="de-DE" sz="1000" spc="20" dirty="0" err="1">
                <a:solidFill>
                  <a:srgbClr val="1D1D1B"/>
                </a:solidFill>
                <a:latin typeface="Trebuchet MS"/>
                <a:cs typeface="Trebuchet MS"/>
              </a:rPr>
              <a:t>structures</a:t>
            </a:r>
            <a:r>
              <a:rPr lang="de-DE" sz="1000" spc="20" dirty="0">
                <a:solidFill>
                  <a:srgbClr val="1D1D1B"/>
                </a:solidFill>
                <a:latin typeface="Trebuchet MS"/>
                <a:cs typeface="Trebuchet MS"/>
              </a:rPr>
              <a:t> – </a:t>
            </a:r>
            <a:r>
              <a:rPr lang="de-DE" sz="1000" spc="20" dirty="0" err="1">
                <a:solidFill>
                  <a:srgbClr val="1D1D1B"/>
                </a:solidFill>
                <a:latin typeface="Trebuchet MS"/>
                <a:cs typeface="Trebuchet MS"/>
              </a:rPr>
              <a:t>interoperability</a:t>
            </a:r>
            <a:r>
              <a:rPr lang="de-DE" sz="1000" spc="20" dirty="0">
                <a:solidFill>
                  <a:srgbClr val="1D1D1B"/>
                </a:solidFill>
                <a:latin typeface="Trebuchet MS"/>
                <a:cs typeface="Trebuchet MS"/>
              </a:rPr>
              <a:t> will </a:t>
            </a:r>
            <a:r>
              <a:rPr lang="de-DE" sz="1000" spc="20" dirty="0" err="1">
                <a:solidFill>
                  <a:srgbClr val="1D1D1B"/>
                </a:solidFill>
                <a:latin typeface="Trebuchet MS"/>
                <a:cs typeface="Trebuchet MS"/>
              </a:rPr>
              <a:t>be</a:t>
            </a:r>
            <a:r>
              <a:rPr lang="de-DE" sz="1000" spc="20" dirty="0">
                <a:solidFill>
                  <a:srgbClr val="1D1D1B"/>
                </a:solidFill>
                <a:latin typeface="Trebuchet MS"/>
                <a:cs typeface="Trebuchet MS"/>
              </a:rPr>
              <a:t> a </a:t>
            </a:r>
            <a:r>
              <a:rPr lang="de-DE" sz="1000" spc="20" dirty="0" err="1">
                <a:solidFill>
                  <a:srgbClr val="1D1D1B"/>
                </a:solidFill>
                <a:latin typeface="Trebuchet MS"/>
                <a:cs typeface="Trebuchet MS"/>
              </a:rPr>
              <a:t>challenge</a:t>
            </a:r>
            <a:r>
              <a:rPr lang="de-DE" sz="1000" spc="20" dirty="0">
                <a:solidFill>
                  <a:srgbClr val="1D1D1B"/>
                </a:solidFill>
                <a:latin typeface="Trebuchet MS"/>
                <a:cs typeface="Trebuchet MS"/>
              </a:rPr>
              <a:t>.</a:t>
            </a: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p:txBody>
      </p:sp>
      <p:pic>
        <p:nvPicPr>
          <p:cNvPr id="58" name="Graphic 57">
            <a:extLst>
              <a:ext uri="{FF2B5EF4-FFF2-40B4-BE49-F238E27FC236}">
                <a16:creationId xmlns:a16="http://schemas.microsoft.com/office/drawing/2014/main" id="{F53B9FB8-CCAB-B649-A189-D12C0A7D6FE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483859" y="1698451"/>
            <a:ext cx="753481" cy="659022"/>
          </a:xfrm>
          <a:prstGeom prst="rect">
            <a:avLst/>
          </a:prstGeom>
        </p:spPr>
      </p:pic>
    </p:spTree>
    <p:extLst>
      <p:ext uri="{BB962C8B-B14F-4D97-AF65-F5344CB8AC3E}">
        <p14:creationId xmlns:p14="http://schemas.microsoft.com/office/powerpoint/2010/main" val="92299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p:txBody>
          <a:bodyPr>
            <a:normAutofit fontScale="90000"/>
          </a:bodyPr>
          <a:lstStyle/>
          <a:p>
            <a:r>
              <a:rPr lang="en-GB" dirty="0"/>
              <a:t>Other data collection – ESG reporting pilot project (sustainability work package)</a:t>
            </a:r>
            <a:endParaRPr lang="en-GB" noProof="0" dirty="0"/>
          </a:p>
        </p:txBody>
      </p:sp>
      <p:sp>
        <p:nvSpPr>
          <p:cNvPr id="4" name="Textplatzhalter 3">
            <a:extLst>
              <a:ext uri="{FF2B5EF4-FFF2-40B4-BE49-F238E27FC236}">
                <a16:creationId xmlns:a16="http://schemas.microsoft.com/office/drawing/2014/main" id="{F09C4B38-D310-4ABD-9A5C-AC00DBE27798}"/>
              </a:ext>
            </a:extLst>
          </p:cNvPr>
          <p:cNvSpPr>
            <a:spLocks noGrp="1"/>
          </p:cNvSpPr>
          <p:nvPr>
            <p:ph type="body" sz="quarter" idx="13"/>
          </p:nvPr>
        </p:nvSpPr>
        <p:spPr/>
        <p:txBody>
          <a:bodyPr/>
          <a:lstStyle/>
          <a:p>
            <a:endParaRPr lang="en-GB" noProof="0" dirty="0"/>
          </a:p>
        </p:txBody>
      </p:sp>
      <p:sp>
        <p:nvSpPr>
          <p:cNvPr id="5" name="Fußzeilenplatzhalter 4">
            <a:extLst>
              <a:ext uri="{FF2B5EF4-FFF2-40B4-BE49-F238E27FC236}">
                <a16:creationId xmlns:a16="http://schemas.microsoft.com/office/drawing/2014/main" id="{D4631D21-9318-4F00-B6EF-E32C3FF16647}"/>
              </a:ext>
            </a:extLst>
          </p:cNvPr>
          <p:cNvSpPr>
            <a:spLocks noGrp="1"/>
          </p:cNvSpPr>
          <p:nvPr>
            <p:ph type="ftr" sz="quarter" idx="3"/>
          </p:nvPr>
        </p:nvSpPr>
        <p:spPr/>
        <p:txBody>
          <a:bodyPr/>
          <a:lstStyle/>
          <a:p>
            <a:r>
              <a:rPr lang="en-GB" dirty="0" err="1"/>
              <a:t>OpenMusE</a:t>
            </a:r>
            <a:r>
              <a:rPr lang="en-GB" dirty="0"/>
              <a:t> | WP Presentation</a:t>
            </a:r>
            <a:endParaRPr lang="en-GB"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p:txBody>
          <a:bodyPr/>
          <a:lstStyle/>
          <a:p>
            <a:fld id="{7D8F40E6-5147-4048-8648-74966E0AD208}" type="slidenum">
              <a:rPr lang="en-GB" smtClean="0"/>
              <a:pPr/>
              <a:t>28</a:t>
            </a:fld>
            <a:endParaRPr lang="en-GB"/>
          </a:p>
        </p:txBody>
      </p:sp>
      <p:sp>
        <p:nvSpPr>
          <p:cNvPr id="3" name="object 4">
            <a:extLst>
              <a:ext uri="{FF2B5EF4-FFF2-40B4-BE49-F238E27FC236}">
                <a16:creationId xmlns:a16="http://schemas.microsoft.com/office/drawing/2014/main" id="{6576BD6C-7BA1-B6CB-0F67-745EE0021C36}"/>
              </a:ext>
            </a:extLst>
          </p:cNvPr>
          <p:cNvSpPr txBox="1"/>
          <p:nvPr/>
        </p:nvSpPr>
        <p:spPr>
          <a:xfrm>
            <a:off x="638602" y="2302052"/>
            <a:ext cx="4319717" cy="3321407"/>
          </a:xfrm>
          <a:prstGeom prst="rect">
            <a:avLst/>
          </a:prstGeom>
        </p:spPr>
        <p:txBody>
          <a:bodyPr vert="horz" wrap="square" lIns="0" tIns="27925" rIns="0" bIns="0" rtlCol="0">
            <a:spAutoFit/>
          </a:bodyPr>
          <a:lstStyle/>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Aims</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Provide input for environmental, sustainability, and governance sustainability assessment (WP3)</a:t>
            </a:r>
          </a:p>
          <a:p>
            <a:pPr marL="300205" marR="84413" lvl="0" indent="-288146" algn="l" defTabSz="914197" rtl="0" eaLnBrk="1" fontAlgn="auto" latinLnBrk="0" hangingPunct="1">
              <a:lnSpc>
                <a:spcPct val="100000"/>
              </a:lnSpc>
              <a:spcBef>
                <a:spcPts val="600"/>
              </a:spcBef>
              <a:spcAft>
                <a:spcPts val="0"/>
              </a:spcAft>
              <a:buClrTx/>
              <a:buSzTx/>
              <a:buFontTx/>
              <a:buChar char="•"/>
              <a:tabLst>
                <a:tab pos="179388" algn="l"/>
              </a:tabLst>
              <a:defRPr/>
            </a:pPr>
            <a:r>
              <a:rPr kumimoji="0" lang="de-DE" sz="1200" b="0" i="0" u="none" strike="noStrike" kern="1200" cap="none" spc="20" normalizeH="0" baseline="0" noProof="0" dirty="0">
                <a:ln>
                  <a:noFill/>
                </a:ln>
                <a:solidFill>
                  <a:srgbClr val="1D1D1B"/>
                </a:solidFill>
                <a:effectLst/>
                <a:uLnTx/>
                <a:uFillTx/>
                <a:latin typeface="Trebuchet MS"/>
                <a:ea typeface="+mn-ea"/>
                <a:cs typeface="+mn-cs"/>
              </a:rPr>
              <a:t>Contents: </a:t>
            </a:r>
            <a:r>
              <a:rPr kumimoji="0" lang="de-DE" sz="1200" b="0" i="0" u="none" strike="noStrike" kern="1200" cap="none" spc="20" normalizeH="0" baseline="0" noProof="0" dirty="0" err="1">
                <a:ln>
                  <a:noFill/>
                </a:ln>
                <a:solidFill>
                  <a:srgbClr val="1D1D1B"/>
                </a:solidFill>
                <a:effectLst/>
                <a:uLnTx/>
                <a:uFillTx/>
                <a:latin typeface="Trebuchet MS"/>
                <a:ea typeface="+mn-ea"/>
                <a:cs typeface="+mn-cs"/>
              </a:rPr>
              <a:t>management</a:t>
            </a:r>
            <a:r>
              <a:rPr kumimoji="0" lang="de-DE" sz="1200" b="0" i="0" u="none" strike="noStrike" kern="1200" cap="none" spc="20" normalizeH="0" baseline="0" noProof="0" dirty="0">
                <a:ln>
                  <a:noFill/>
                </a:ln>
                <a:solidFill>
                  <a:srgbClr val="1D1D1B"/>
                </a:solidFill>
                <a:effectLst/>
                <a:uLnTx/>
                <a:uFillTx/>
                <a:latin typeface="Trebuchet MS"/>
                <a:ea typeface="+mn-ea"/>
                <a:cs typeface="+mn-cs"/>
              </a:rPr>
              <a:t> </a:t>
            </a:r>
            <a:r>
              <a:rPr kumimoji="0" lang="de-DE" sz="1200" b="0" i="0" u="none" strike="noStrike" kern="1200" cap="none" spc="20" normalizeH="0" baseline="0" noProof="0" dirty="0" err="1">
                <a:ln>
                  <a:noFill/>
                </a:ln>
                <a:solidFill>
                  <a:srgbClr val="1D1D1B"/>
                </a:solidFill>
                <a:effectLst/>
                <a:uLnTx/>
                <a:uFillTx/>
                <a:latin typeface="Trebuchet MS"/>
                <a:ea typeface="+mn-ea"/>
                <a:cs typeface="+mn-cs"/>
              </a:rPr>
              <a:t>survey</a:t>
            </a:r>
            <a:endParaRPr kumimoji="0" lang="de-DE"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Sociodemographic structure of the enterprise</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Presence/planned ESG policies and measures</a:t>
            </a:r>
          </a:p>
          <a:p>
            <a:pPr marL="300205" marR="84413" lvl="0" indent="-288146" algn="l" defTabSz="914197" rtl="0" eaLnBrk="1" fontAlgn="auto" latinLnBrk="0" hangingPunct="1">
              <a:lnSpc>
                <a:spcPct val="100000"/>
              </a:lnSpc>
              <a:spcBef>
                <a:spcPts val="60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Contents: employee survey</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Perceptions/experiences of equality and inclusion vs. bias (gender, ethnic, etc.)</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r>
              <a:rPr kumimoji="0" lang="en-US" sz="1200" b="0" i="0" u="none" strike="noStrike" kern="1200" cap="none" spc="20" normalizeH="0" baseline="0" noProof="0" dirty="0">
                <a:ln>
                  <a:noFill/>
                </a:ln>
                <a:solidFill>
                  <a:srgbClr val="1D1D1B"/>
                </a:solidFill>
                <a:effectLst/>
                <a:uLnTx/>
                <a:uFillTx/>
                <a:latin typeface="Trebuchet MS"/>
                <a:ea typeface="+mn-ea"/>
                <a:cs typeface="+mn-cs"/>
              </a:rPr>
              <a:t>Perceptions/experiences of corruption</a:t>
            </a: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a:p>
            <a:pPr marL="757303" marR="84413" lvl="1" indent="-288146" algn="l" defTabSz="914197" rtl="0" eaLnBrk="1" fontAlgn="auto" latinLnBrk="0" hangingPunct="1">
              <a:lnSpc>
                <a:spcPct val="100000"/>
              </a:lnSpc>
              <a:spcBef>
                <a:spcPts val="0"/>
              </a:spcBef>
              <a:spcAft>
                <a:spcPts val="0"/>
              </a:spcAft>
              <a:buClrTx/>
              <a:buSzTx/>
              <a:buFontTx/>
              <a:buChar char="•"/>
              <a:tabLst>
                <a:tab pos="300205" algn="l"/>
                <a:tab pos="300840" algn="l"/>
              </a:tabLst>
              <a:defRPr/>
            </a:pPr>
            <a:endParaRPr kumimoji="0" lang="en-US" sz="1200" b="0" i="0" u="none" strike="noStrike" kern="1200" cap="none" spc="20" normalizeH="0" baseline="0" noProof="0" dirty="0">
              <a:ln>
                <a:noFill/>
              </a:ln>
              <a:solidFill>
                <a:srgbClr val="1D1D1B"/>
              </a:solidFill>
              <a:effectLst/>
              <a:uLnTx/>
              <a:uFillTx/>
              <a:latin typeface="Trebuchet MS"/>
              <a:ea typeface="+mn-ea"/>
              <a:cs typeface="+mn-cs"/>
            </a:endParaRPr>
          </a:p>
        </p:txBody>
      </p:sp>
      <p:sp>
        <p:nvSpPr>
          <p:cNvPr id="7" name="object 9">
            <a:extLst>
              <a:ext uri="{FF2B5EF4-FFF2-40B4-BE49-F238E27FC236}">
                <a16:creationId xmlns:a16="http://schemas.microsoft.com/office/drawing/2014/main" id="{969346C2-AFE8-7C67-C737-5CC711D16696}"/>
              </a:ext>
            </a:extLst>
          </p:cNvPr>
          <p:cNvSpPr txBox="1"/>
          <p:nvPr/>
        </p:nvSpPr>
        <p:spPr>
          <a:xfrm>
            <a:off x="1403760" y="1744639"/>
            <a:ext cx="1319518" cy="28434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de-DE" sz="1699" b="1" i="0" u="none" strike="noStrike" kern="1200" cap="none" spc="50" normalizeH="0" baseline="0" noProof="0">
                <a:ln>
                  <a:noFill/>
                </a:ln>
                <a:solidFill>
                  <a:srgbClr val="1D1D1B"/>
                </a:solidFill>
                <a:effectLst/>
                <a:uLnTx/>
                <a:uFillTx/>
                <a:latin typeface="Trebuchet MS"/>
                <a:ea typeface="+mn-ea"/>
                <a:cs typeface="Trebuchet MS"/>
              </a:rPr>
              <a:t>Background</a:t>
            </a:r>
            <a:endParaRPr kumimoji="0" sz="1699" b="0" i="0" u="none" strike="noStrike" kern="1200" cap="none" spc="0" normalizeH="0" baseline="0" noProof="0" dirty="0">
              <a:ln>
                <a:noFill/>
              </a:ln>
              <a:solidFill>
                <a:prstClr val="black"/>
              </a:solidFill>
              <a:effectLst/>
              <a:uLnTx/>
              <a:uFillTx/>
              <a:latin typeface="Trebuchet MS"/>
              <a:ea typeface="+mn-ea"/>
              <a:cs typeface="Trebuchet MS"/>
            </a:endParaRPr>
          </a:p>
        </p:txBody>
      </p:sp>
      <p:pic>
        <p:nvPicPr>
          <p:cNvPr id="8" name="Graphic 7">
            <a:extLst>
              <a:ext uri="{FF2B5EF4-FFF2-40B4-BE49-F238E27FC236}">
                <a16:creationId xmlns:a16="http://schemas.microsoft.com/office/drawing/2014/main" id="{75F15653-FE62-CC2C-DE61-CC78EF6F586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1188" y="1554435"/>
            <a:ext cx="720000" cy="720000"/>
          </a:xfrm>
          <a:prstGeom prst="rect">
            <a:avLst/>
          </a:prstGeom>
        </p:spPr>
      </p:pic>
      <p:sp>
        <p:nvSpPr>
          <p:cNvPr id="9" name="object 10">
            <a:extLst>
              <a:ext uri="{FF2B5EF4-FFF2-40B4-BE49-F238E27FC236}">
                <a16:creationId xmlns:a16="http://schemas.microsoft.com/office/drawing/2014/main" id="{35F69795-7B55-A4A9-EDF2-A4579195143C}"/>
              </a:ext>
            </a:extLst>
          </p:cNvPr>
          <p:cNvSpPr txBox="1"/>
          <p:nvPr/>
        </p:nvSpPr>
        <p:spPr>
          <a:xfrm>
            <a:off x="6084279" y="1759430"/>
            <a:ext cx="1896299" cy="505132"/>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Target group</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694" marR="0" lvl="0" indent="0" algn="l" defTabSz="914197" rtl="0" eaLnBrk="1" fontAlgn="auto" latinLnBrk="0" hangingPunct="1">
              <a:lnSpc>
                <a:spcPct val="100000"/>
              </a:lnSpc>
              <a:spcBef>
                <a:spcPts val="600"/>
              </a:spcBef>
              <a:spcAft>
                <a:spcPts val="0"/>
              </a:spcAft>
              <a:buClrTx/>
              <a:buSzTx/>
              <a:buFontTx/>
              <a:buNone/>
              <a:tabLst/>
              <a:defRPr/>
            </a:pPr>
            <a:r>
              <a:rPr kumimoji="0" lang="de-DE" sz="1000" b="0" i="0" u="none" strike="noStrike" kern="1200" cap="none" spc="20" normalizeH="0" baseline="0" noProof="0">
                <a:ln>
                  <a:noFill/>
                </a:ln>
                <a:solidFill>
                  <a:srgbClr val="1D1D1B"/>
                </a:solidFill>
                <a:effectLst/>
                <a:uLnTx/>
                <a:uFillTx/>
                <a:latin typeface="Trebuchet MS"/>
                <a:ea typeface="+mn-ea"/>
                <a:cs typeface="Trebuchet MS"/>
              </a:rPr>
              <a:t>Music industry MSMEs</a:t>
            </a:r>
          </a:p>
        </p:txBody>
      </p:sp>
      <p:pic>
        <p:nvPicPr>
          <p:cNvPr id="10" name="Graphic 9">
            <a:extLst>
              <a:ext uri="{FF2B5EF4-FFF2-40B4-BE49-F238E27FC236}">
                <a16:creationId xmlns:a16="http://schemas.microsoft.com/office/drawing/2014/main" id="{23E4BC77-D50A-BBBC-CB97-87D55C22675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84180" y="1698451"/>
            <a:ext cx="720000" cy="720000"/>
          </a:xfrm>
          <a:prstGeom prst="rect">
            <a:avLst/>
          </a:prstGeom>
        </p:spPr>
      </p:pic>
      <p:pic>
        <p:nvPicPr>
          <p:cNvPr id="11" name="Graphic 10">
            <a:extLst>
              <a:ext uri="{FF2B5EF4-FFF2-40B4-BE49-F238E27FC236}">
                <a16:creationId xmlns:a16="http://schemas.microsoft.com/office/drawing/2014/main" id="{83B56F35-D095-A28C-CC4D-8E0040043EE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191211" y="2986378"/>
            <a:ext cx="704931" cy="720000"/>
          </a:xfrm>
          <a:prstGeom prst="rect">
            <a:avLst/>
          </a:prstGeom>
        </p:spPr>
      </p:pic>
      <p:grpSp>
        <p:nvGrpSpPr>
          <p:cNvPr id="12" name="Group 11">
            <a:extLst>
              <a:ext uri="{FF2B5EF4-FFF2-40B4-BE49-F238E27FC236}">
                <a16:creationId xmlns:a16="http://schemas.microsoft.com/office/drawing/2014/main" id="{EA88BBAA-B45E-7BF8-7931-938CE6990E3B}"/>
              </a:ext>
            </a:extLst>
          </p:cNvPr>
          <p:cNvGrpSpPr>
            <a:grpSpLocks noChangeAspect="1"/>
          </p:cNvGrpSpPr>
          <p:nvPr/>
        </p:nvGrpSpPr>
        <p:grpSpPr>
          <a:xfrm>
            <a:off x="8424540" y="2860351"/>
            <a:ext cx="751801" cy="725998"/>
            <a:chOff x="5924793" y="3756196"/>
            <a:chExt cx="1089166" cy="1051785"/>
          </a:xfrm>
          <a:solidFill>
            <a:srgbClr val="E9473D"/>
          </a:solidFill>
        </p:grpSpPr>
        <p:sp>
          <p:nvSpPr>
            <p:cNvPr id="13" name="Freeform: Shape 12">
              <a:extLst>
                <a:ext uri="{FF2B5EF4-FFF2-40B4-BE49-F238E27FC236}">
                  <a16:creationId xmlns:a16="http://schemas.microsoft.com/office/drawing/2014/main" id="{B68D2B6D-E159-A1E6-06C2-A9442EE3D020}"/>
                </a:ext>
              </a:extLst>
            </p:cNvPr>
            <p:cNvSpPr/>
            <p:nvPr/>
          </p:nvSpPr>
          <p:spPr>
            <a:xfrm>
              <a:off x="5924793" y="3756196"/>
              <a:ext cx="1089166" cy="1051785"/>
            </a:xfrm>
            <a:custGeom>
              <a:avLst/>
              <a:gdLst>
                <a:gd name="connsiteX0" fmla="*/ 620157 w 652558"/>
                <a:gd name="connsiteY0" fmla="*/ 71728 h 630162"/>
                <a:gd name="connsiteX1" fmla="*/ 519645 w 652558"/>
                <a:gd name="connsiteY1" fmla="*/ 71728 h 630162"/>
                <a:gd name="connsiteX2" fmla="*/ 519645 w 652558"/>
                <a:gd name="connsiteY2" fmla="*/ 40405 h 630162"/>
                <a:gd name="connsiteX3" fmla="*/ 479240 w 652558"/>
                <a:gd name="connsiteY3" fmla="*/ 0 h 630162"/>
                <a:gd name="connsiteX4" fmla="*/ 438836 w 652558"/>
                <a:gd name="connsiteY4" fmla="*/ 40405 h 630162"/>
                <a:gd name="connsiteX5" fmla="*/ 438836 w 652558"/>
                <a:gd name="connsiteY5" fmla="*/ 71728 h 630162"/>
                <a:gd name="connsiteX6" fmla="*/ 226960 w 652558"/>
                <a:gd name="connsiteY6" fmla="*/ 71728 h 630162"/>
                <a:gd name="connsiteX7" fmla="*/ 226960 w 652558"/>
                <a:gd name="connsiteY7" fmla="*/ 40405 h 630162"/>
                <a:gd name="connsiteX8" fmla="*/ 186555 w 652558"/>
                <a:gd name="connsiteY8" fmla="*/ 0 h 630162"/>
                <a:gd name="connsiteX9" fmla="*/ 146150 w 652558"/>
                <a:gd name="connsiteY9" fmla="*/ 40405 h 630162"/>
                <a:gd name="connsiteX10" fmla="*/ 146150 w 652558"/>
                <a:gd name="connsiteY10" fmla="*/ 71728 h 630162"/>
                <a:gd name="connsiteX11" fmla="*/ 32401 w 652558"/>
                <a:gd name="connsiteY11" fmla="*/ 71728 h 630162"/>
                <a:gd name="connsiteX12" fmla="*/ 0 w 652558"/>
                <a:gd name="connsiteY12" fmla="*/ 104052 h 630162"/>
                <a:gd name="connsiteX13" fmla="*/ 0 w 652558"/>
                <a:gd name="connsiteY13" fmla="*/ 597839 h 630162"/>
                <a:gd name="connsiteX14" fmla="*/ 32401 w 652558"/>
                <a:gd name="connsiteY14" fmla="*/ 630163 h 630162"/>
                <a:gd name="connsiteX15" fmla="*/ 620157 w 652558"/>
                <a:gd name="connsiteY15" fmla="*/ 630163 h 630162"/>
                <a:gd name="connsiteX16" fmla="*/ 652558 w 652558"/>
                <a:gd name="connsiteY16" fmla="*/ 597839 h 630162"/>
                <a:gd name="connsiteX17" fmla="*/ 652558 w 652558"/>
                <a:gd name="connsiteY17" fmla="*/ 104052 h 630162"/>
                <a:gd name="connsiteX18" fmla="*/ 620157 w 652558"/>
                <a:gd name="connsiteY18" fmla="*/ 71728 h 630162"/>
                <a:gd name="connsiteX19" fmla="*/ 461924 w 652558"/>
                <a:gd name="connsiteY19" fmla="*/ 94817 h 630162"/>
                <a:gd name="connsiteX20" fmla="*/ 461924 w 652558"/>
                <a:gd name="connsiteY20" fmla="*/ 71728 h 630162"/>
                <a:gd name="connsiteX21" fmla="*/ 461924 w 652558"/>
                <a:gd name="connsiteY21" fmla="*/ 40405 h 630162"/>
                <a:gd name="connsiteX22" fmla="*/ 479240 w 652558"/>
                <a:gd name="connsiteY22" fmla="*/ 23089 h 630162"/>
                <a:gd name="connsiteX23" fmla="*/ 496557 w 652558"/>
                <a:gd name="connsiteY23" fmla="*/ 40405 h 630162"/>
                <a:gd name="connsiteX24" fmla="*/ 496557 w 652558"/>
                <a:gd name="connsiteY24" fmla="*/ 71728 h 630162"/>
                <a:gd name="connsiteX25" fmla="*/ 496557 w 652558"/>
                <a:gd name="connsiteY25" fmla="*/ 94817 h 630162"/>
                <a:gd name="connsiteX26" fmla="*/ 496557 w 652558"/>
                <a:gd name="connsiteY26" fmla="*/ 121984 h 630162"/>
                <a:gd name="connsiteX27" fmla="*/ 479240 w 652558"/>
                <a:gd name="connsiteY27" fmla="*/ 139301 h 630162"/>
                <a:gd name="connsiteX28" fmla="*/ 461924 w 652558"/>
                <a:gd name="connsiteY28" fmla="*/ 121984 h 630162"/>
                <a:gd name="connsiteX29" fmla="*/ 461924 w 652558"/>
                <a:gd name="connsiteY29" fmla="*/ 94817 h 630162"/>
                <a:gd name="connsiteX30" fmla="*/ 169239 w 652558"/>
                <a:gd name="connsiteY30" fmla="*/ 94817 h 630162"/>
                <a:gd name="connsiteX31" fmla="*/ 169239 w 652558"/>
                <a:gd name="connsiteY31" fmla="*/ 71728 h 630162"/>
                <a:gd name="connsiteX32" fmla="*/ 169239 w 652558"/>
                <a:gd name="connsiteY32" fmla="*/ 40405 h 630162"/>
                <a:gd name="connsiteX33" fmla="*/ 186555 w 652558"/>
                <a:gd name="connsiteY33" fmla="*/ 23089 h 630162"/>
                <a:gd name="connsiteX34" fmla="*/ 203871 w 652558"/>
                <a:gd name="connsiteY34" fmla="*/ 40405 h 630162"/>
                <a:gd name="connsiteX35" fmla="*/ 203871 w 652558"/>
                <a:gd name="connsiteY35" fmla="*/ 71728 h 630162"/>
                <a:gd name="connsiteX36" fmla="*/ 203871 w 652558"/>
                <a:gd name="connsiteY36" fmla="*/ 94817 h 630162"/>
                <a:gd name="connsiteX37" fmla="*/ 203871 w 652558"/>
                <a:gd name="connsiteY37" fmla="*/ 121984 h 630162"/>
                <a:gd name="connsiteX38" fmla="*/ 186555 w 652558"/>
                <a:gd name="connsiteY38" fmla="*/ 139301 h 630162"/>
                <a:gd name="connsiteX39" fmla="*/ 169239 w 652558"/>
                <a:gd name="connsiteY39" fmla="*/ 121984 h 630162"/>
                <a:gd name="connsiteX40" fmla="*/ 169239 w 652558"/>
                <a:gd name="connsiteY40" fmla="*/ 94817 h 630162"/>
                <a:gd name="connsiteX41" fmla="*/ 629470 w 652558"/>
                <a:gd name="connsiteY41" fmla="*/ 597839 h 630162"/>
                <a:gd name="connsiteX42" fmla="*/ 620157 w 652558"/>
                <a:gd name="connsiteY42" fmla="*/ 607074 h 630162"/>
                <a:gd name="connsiteX43" fmla="*/ 32401 w 652558"/>
                <a:gd name="connsiteY43" fmla="*/ 607074 h 630162"/>
                <a:gd name="connsiteX44" fmla="*/ 23089 w 652558"/>
                <a:gd name="connsiteY44" fmla="*/ 597839 h 630162"/>
                <a:gd name="connsiteX45" fmla="*/ 23089 w 652558"/>
                <a:gd name="connsiteY45" fmla="*/ 263055 h 630162"/>
                <a:gd name="connsiteX46" fmla="*/ 629393 w 652558"/>
                <a:gd name="connsiteY46" fmla="*/ 263055 h 630162"/>
                <a:gd name="connsiteX47" fmla="*/ 629393 w 652558"/>
                <a:gd name="connsiteY47" fmla="*/ 597839 h 630162"/>
                <a:gd name="connsiteX48" fmla="*/ 629470 w 652558"/>
                <a:gd name="connsiteY48" fmla="*/ 239967 h 630162"/>
                <a:gd name="connsiteX49" fmla="*/ 23165 w 652558"/>
                <a:gd name="connsiteY49" fmla="*/ 239967 h 630162"/>
                <a:gd name="connsiteX50" fmla="*/ 23165 w 652558"/>
                <a:gd name="connsiteY50" fmla="*/ 104129 h 630162"/>
                <a:gd name="connsiteX51" fmla="*/ 32478 w 652558"/>
                <a:gd name="connsiteY51" fmla="*/ 94894 h 630162"/>
                <a:gd name="connsiteX52" fmla="*/ 146227 w 652558"/>
                <a:gd name="connsiteY52" fmla="*/ 94894 h 630162"/>
                <a:gd name="connsiteX53" fmla="*/ 146227 w 652558"/>
                <a:gd name="connsiteY53" fmla="*/ 122061 h 630162"/>
                <a:gd name="connsiteX54" fmla="*/ 186632 w 652558"/>
                <a:gd name="connsiteY54" fmla="*/ 162466 h 630162"/>
                <a:gd name="connsiteX55" fmla="*/ 227037 w 652558"/>
                <a:gd name="connsiteY55" fmla="*/ 122061 h 630162"/>
                <a:gd name="connsiteX56" fmla="*/ 227037 w 652558"/>
                <a:gd name="connsiteY56" fmla="*/ 94894 h 630162"/>
                <a:gd name="connsiteX57" fmla="*/ 438913 w 652558"/>
                <a:gd name="connsiteY57" fmla="*/ 94894 h 630162"/>
                <a:gd name="connsiteX58" fmla="*/ 438913 w 652558"/>
                <a:gd name="connsiteY58" fmla="*/ 122061 h 630162"/>
                <a:gd name="connsiteX59" fmla="*/ 479317 w 652558"/>
                <a:gd name="connsiteY59" fmla="*/ 162466 h 630162"/>
                <a:gd name="connsiteX60" fmla="*/ 519722 w 652558"/>
                <a:gd name="connsiteY60" fmla="*/ 122061 h 630162"/>
                <a:gd name="connsiteX61" fmla="*/ 519722 w 652558"/>
                <a:gd name="connsiteY61" fmla="*/ 94894 h 630162"/>
                <a:gd name="connsiteX62" fmla="*/ 620234 w 652558"/>
                <a:gd name="connsiteY62" fmla="*/ 94894 h 630162"/>
                <a:gd name="connsiteX63" fmla="*/ 629547 w 652558"/>
                <a:gd name="connsiteY63" fmla="*/ 104129 h 630162"/>
                <a:gd name="connsiteX64" fmla="*/ 629547 w 652558"/>
                <a:gd name="connsiteY64" fmla="*/ 239967 h 63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52558" h="630162">
                  <a:moveTo>
                    <a:pt x="620157" y="71728"/>
                  </a:moveTo>
                  <a:lnTo>
                    <a:pt x="519645" y="71728"/>
                  </a:lnTo>
                  <a:lnTo>
                    <a:pt x="519645" y="40405"/>
                  </a:lnTo>
                  <a:cubicBezTo>
                    <a:pt x="519645" y="18086"/>
                    <a:pt x="501482" y="0"/>
                    <a:pt x="479240" y="0"/>
                  </a:cubicBezTo>
                  <a:cubicBezTo>
                    <a:pt x="456999" y="0"/>
                    <a:pt x="438836" y="18163"/>
                    <a:pt x="438836" y="40405"/>
                  </a:cubicBezTo>
                  <a:lnTo>
                    <a:pt x="438836" y="71728"/>
                  </a:lnTo>
                  <a:lnTo>
                    <a:pt x="226960" y="71728"/>
                  </a:lnTo>
                  <a:lnTo>
                    <a:pt x="226960" y="40405"/>
                  </a:lnTo>
                  <a:cubicBezTo>
                    <a:pt x="226960" y="18086"/>
                    <a:pt x="208797" y="0"/>
                    <a:pt x="186555" y="0"/>
                  </a:cubicBezTo>
                  <a:cubicBezTo>
                    <a:pt x="164236" y="0"/>
                    <a:pt x="146150" y="18163"/>
                    <a:pt x="146150" y="40405"/>
                  </a:cubicBezTo>
                  <a:lnTo>
                    <a:pt x="146150" y="71728"/>
                  </a:lnTo>
                  <a:lnTo>
                    <a:pt x="32401" y="71728"/>
                  </a:lnTo>
                  <a:cubicBezTo>
                    <a:pt x="14546" y="71728"/>
                    <a:pt x="0" y="86274"/>
                    <a:pt x="0" y="104052"/>
                  </a:cubicBezTo>
                  <a:lnTo>
                    <a:pt x="0" y="597839"/>
                  </a:lnTo>
                  <a:cubicBezTo>
                    <a:pt x="0" y="615694"/>
                    <a:pt x="14546" y="630163"/>
                    <a:pt x="32401" y="630163"/>
                  </a:cubicBezTo>
                  <a:lnTo>
                    <a:pt x="620157" y="630163"/>
                  </a:lnTo>
                  <a:cubicBezTo>
                    <a:pt x="638012" y="630163"/>
                    <a:pt x="652558" y="615617"/>
                    <a:pt x="652558" y="597839"/>
                  </a:cubicBezTo>
                  <a:lnTo>
                    <a:pt x="652558" y="104052"/>
                  </a:lnTo>
                  <a:cubicBezTo>
                    <a:pt x="652558" y="86197"/>
                    <a:pt x="638012" y="71728"/>
                    <a:pt x="620157" y="71728"/>
                  </a:cubicBezTo>
                  <a:close/>
                  <a:moveTo>
                    <a:pt x="461924" y="94817"/>
                  </a:moveTo>
                  <a:lnTo>
                    <a:pt x="461924" y="71728"/>
                  </a:lnTo>
                  <a:lnTo>
                    <a:pt x="461924" y="40405"/>
                  </a:lnTo>
                  <a:cubicBezTo>
                    <a:pt x="461924" y="30862"/>
                    <a:pt x="469697" y="23089"/>
                    <a:pt x="479240" y="23089"/>
                  </a:cubicBezTo>
                  <a:cubicBezTo>
                    <a:pt x="488784" y="23089"/>
                    <a:pt x="496557" y="30862"/>
                    <a:pt x="496557" y="40405"/>
                  </a:cubicBezTo>
                  <a:lnTo>
                    <a:pt x="496557" y="71728"/>
                  </a:lnTo>
                  <a:lnTo>
                    <a:pt x="496557" y="94817"/>
                  </a:lnTo>
                  <a:lnTo>
                    <a:pt x="496557" y="121984"/>
                  </a:lnTo>
                  <a:cubicBezTo>
                    <a:pt x="496557" y="131528"/>
                    <a:pt x="488784" y="139301"/>
                    <a:pt x="479240" y="139301"/>
                  </a:cubicBezTo>
                  <a:cubicBezTo>
                    <a:pt x="469697" y="139301"/>
                    <a:pt x="461924" y="131528"/>
                    <a:pt x="461924" y="121984"/>
                  </a:cubicBezTo>
                  <a:lnTo>
                    <a:pt x="461924" y="94817"/>
                  </a:lnTo>
                  <a:close/>
                  <a:moveTo>
                    <a:pt x="169239" y="94817"/>
                  </a:moveTo>
                  <a:lnTo>
                    <a:pt x="169239" y="71728"/>
                  </a:lnTo>
                  <a:lnTo>
                    <a:pt x="169239" y="40405"/>
                  </a:lnTo>
                  <a:cubicBezTo>
                    <a:pt x="169239" y="30862"/>
                    <a:pt x="177012" y="23089"/>
                    <a:pt x="186555" y="23089"/>
                  </a:cubicBezTo>
                  <a:cubicBezTo>
                    <a:pt x="196098" y="23089"/>
                    <a:pt x="203871" y="30862"/>
                    <a:pt x="203871" y="40405"/>
                  </a:cubicBezTo>
                  <a:lnTo>
                    <a:pt x="203871" y="71728"/>
                  </a:lnTo>
                  <a:lnTo>
                    <a:pt x="203871" y="94817"/>
                  </a:lnTo>
                  <a:lnTo>
                    <a:pt x="203871" y="121984"/>
                  </a:lnTo>
                  <a:cubicBezTo>
                    <a:pt x="203871" y="131528"/>
                    <a:pt x="196098" y="139301"/>
                    <a:pt x="186555" y="139301"/>
                  </a:cubicBezTo>
                  <a:cubicBezTo>
                    <a:pt x="177012" y="139301"/>
                    <a:pt x="169239" y="131528"/>
                    <a:pt x="169239" y="121984"/>
                  </a:cubicBezTo>
                  <a:lnTo>
                    <a:pt x="169239" y="94817"/>
                  </a:lnTo>
                  <a:close/>
                  <a:moveTo>
                    <a:pt x="629470" y="597839"/>
                  </a:moveTo>
                  <a:cubicBezTo>
                    <a:pt x="629470" y="602918"/>
                    <a:pt x="625314" y="607074"/>
                    <a:pt x="620157" y="607074"/>
                  </a:cubicBezTo>
                  <a:lnTo>
                    <a:pt x="32401" y="607074"/>
                  </a:lnTo>
                  <a:cubicBezTo>
                    <a:pt x="27321" y="607074"/>
                    <a:pt x="23089" y="602918"/>
                    <a:pt x="23089" y="597839"/>
                  </a:cubicBezTo>
                  <a:lnTo>
                    <a:pt x="23089" y="263055"/>
                  </a:lnTo>
                  <a:lnTo>
                    <a:pt x="629393" y="263055"/>
                  </a:lnTo>
                  <a:lnTo>
                    <a:pt x="629393" y="597839"/>
                  </a:lnTo>
                  <a:close/>
                  <a:moveTo>
                    <a:pt x="629470" y="239967"/>
                  </a:moveTo>
                  <a:lnTo>
                    <a:pt x="23165" y="239967"/>
                  </a:lnTo>
                  <a:lnTo>
                    <a:pt x="23165" y="104129"/>
                  </a:lnTo>
                  <a:cubicBezTo>
                    <a:pt x="23165" y="99050"/>
                    <a:pt x="27321" y="94894"/>
                    <a:pt x="32478" y="94894"/>
                  </a:cubicBezTo>
                  <a:lnTo>
                    <a:pt x="146227" y="94894"/>
                  </a:lnTo>
                  <a:lnTo>
                    <a:pt x="146227" y="122061"/>
                  </a:lnTo>
                  <a:cubicBezTo>
                    <a:pt x="146227" y="144380"/>
                    <a:pt x="164390" y="162466"/>
                    <a:pt x="186632" y="162466"/>
                  </a:cubicBezTo>
                  <a:cubicBezTo>
                    <a:pt x="208874" y="162466"/>
                    <a:pt x="227037" y="144303"/>
                    <a:pt x="227037" y="122061"/>
                  </a:cubicBezTo>
                  <a:lnTo>
                    <a:pt x="227037" y="94894"/>
                  </a:lnTo>
                  <a:lnTo>
                    <a:pt x="438913" y="94894"/>
                  </a:lnTo>
                  <a:lnTo>
                    <a:pt x="438913" y="122061"/>
                  </a:lnTo>
                  <a:cubicBezTo>
                    <a:pt x="438913" y="144380"/>
                    <a:pt x="457075" y="162466"/>
                    <a:pt x="479317" y="162466"/>
                  </a:cubicBezTo>
                  <a:cubicBezTo>
                    <a:pt x="501636" y="162466"/>
                    <a:pt x="519722" y="144303"/>
                    <a:pt x="519722" y="122061"/>
                  </a:cubicBezTo>
                  <a:lnTo>
                    <a:pt x="519722" y="94894"/>
                  </a:lnTo>
                  <a:lnTo>
                    <a:pt x="620234" y="94894"/>
                  </a:lnTo>
                  <a:cubicBezTo>
                    <a:pt x="625314" y="94894"/>
                    <a:pt x="629547" y="99050"/>
                    <a:pt x="629547" y="104129"/>
                  </a:cubicBezTo>
                  <a:lnTo>
                    <a:pt x="629547" y="239967"/>
                  </a:lnTo>
                  <a:close/>
                </a:path>
              </a:pathLst>
            </a:custGeom>
            <a:grpFill/>
            <a:ln w="7684"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nvGrpSpPr>
            <p:cNvPr id="14" name="Group 13">
              <a:extLst>
                <a:ext uri="{FF2B5EF4-FFF2-40B4-BE49-F238E27FC236}">
                  <a16:creationId xmlns:a16="http://schemas.microsoft.com/office/drawing/2014/main" id="{84262D2E-A127-3BD5-9A7E-21DB99F43633}"/>
                </a:ext>
              </a:extLst>
            </p:cNvPr>
            <p:cNvGrpSpPr/>
            <p:nvPr/>
          </p:nvGrpSpPr>
          <p:grpSpPr>
            <a:xfrm>
              <a:off x="6057744" y="4226687"/>
              <a:ext cx="823265" cy="129524"/>
              <a:chOff x="6051887" y="4259701"/>
              <a:chExt cx="823265" cy="129524"/>
            </a:xfrm>
            <a:grpFill/>
          </p:grpSpPr>
          <p:sp>
            <p:nvSpPr>
              <p:cNvPr id="23" name="Freeform: Shape 22">
                <a:extLst>
                  <a:ext uri="{FF2B5EF4-FFF2-40B4-BE49-F238E27FC236}">
                    <a16:creationId xmlns:a16="http://schemas.microsoft.com/office/drawing/2014/main" id="{F3FD0F2A-4D1A-EA67-C098-4AC58C3E890B}"/>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4" name="Freeform: Shape 23">
                <a:extLst>
                  <a:ext uri="{FF2B5EF4-FFF2-40B4-BE49-F238E27FC236}">
                    <a16:creationId xmlns:a16="http://schemas.microsoft.com/office/drawing/2014/main" id="{D597F494-D24A-EA0E-4E02-8084FF64C0AC}"/>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5" name="Freeform: Shape 24">
                <a:extLst>
                  <a:ext uri="{FF2B5EF4-FFF2-40B4-BE49-F238E27FC236}">
                    <a16:creationId xmlns:a16="http://schemas.microsoft.com/office/drawing/2014/main" id="{547A0D17-3D6D-5AEE-B0A5-B0787658252B}"/>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15" name="Group 14">
              <a:extLst>
                <a:ext uri="{FF2B5EF4-FFF2-40B4-BE49-F238E27FC236}">
                  <a16:creationId xmlns:a16="http://schemas.microsoft.com/office/drawing/2014/main" id="{685D0086-58AD-E78E-35CC-69A01CBDCC05}"/>
                </a:ext>
              </a:extLst>
            </p:cNvPr>
            <p:cNvGrpSpPr/>
            <p:nvPr/>
          </p:nvGrpSpPr>
          <p:grpSpPr>
            <a:xfrm>
              <a:off x="6057744" y="4405058"/>
              <a:ext cx="823265" cy="129524"/>
              <a:chOff x="6051887" y="4259701"/>
              <a:chExt cx="823265" cy="129524"/>
            </a:xfrm>
            <a:grpFill/>
          </p:grpSpPr>
          <p:sp>
            <p:nvSpPr>
              <p:cNvPr id="20" name="Freeform: Shape 19">
                <a:extLst>
                  <a:ext uri="{FF2B5EF4-FFF2-40B4-BE49-F238E27FC236}">
                    <a16:creationId xmlns:a16="http://schemas.microsoft.com/office/drawing/2014/main" id="{FB1F44EF-1042-FB4A-E8EF-C5FC4CA9FE7A}"/>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1" name="Freeform: Shape 20">
                <a:extLst>
                  <a:ext uri="{FF2B5EF4-FFF2-40B4-BE49-F238E27FC236}">
                    <a16:creationId xmlns:a16="http://schemas.microsoft.com/office/drawing/2014/main" id="{F1421357-B73F-BAE5-1A91-44DF5F706AFB}"/>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22" name="Freeform: Shape 21">
                <a:extLst>
                  <a:ext uri="{FF2B5EF4-FFF2-40B4-BE49-F238E27FC236}">
                    <a16:creationId xmlns:a16="http://schemas.microsoft.com/office/drawing/2014/main" id="{E4F55EAD-2C09-4083-74E3-4C37518403AE}"/>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nvGrpSpPr>
            <p:cNvPr id="16" name="Group 15">
              <a:extLst>
                <a:ext uri="{FF2B5EF4-FFF2-40B4-BE49-F238E27FC236}">
                  <a16:creationId xmlns:a16="http://schemas.microsoft.com/office/drawing/2014/main" id="{017B7636-CAA4-6949-9115-1B8DDA65BC03}"/>
                </a:ext>
              </a:extLst>
            </p:cNvPr>
            <p:cNvGrpSpPr/>
            <p:nvPr/>
          </p:nvGrpSpPr>
          <p:grpSpPr>
            <a:xfrm>
              <a:off x="6057744" y="4583429"/>
              <a:ext cx="823265" cy="129524"/>
              <a:chOff x="6051887" y="4259701"/>
              <a:chExt cx="823265" cy="129524"/>
            </a:xfrm>
            <a:grpFill/>
          </p:grpSpPr>
          <p:sp>
            <p:nvSpPr>
              <p:cNvPr id="17" name="Freeform: Shape 16">
                <a:extLst>
                  <a:ext uri="{FF2B5EF4-FFF2-40B4-BE49-F238E27FC236}">
                    <a16:creationId xmlns:a16="http://schemas.microsoft.com/office/drawing/2014/main" id="{B4031055-17B2-7B13-5397-E93908E6E8F1}"/>
                  </a:ext>
                </a:extLst>
              </p:cNvPr>
              <p:cNvSpPr/>
              <p:nvPr/>
            </p:nvSpPr>
            <p:spPr>
              <a:xfrm>
                <a:off x="6051887"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18" name="Freeform: Shape 17">
                <a:extLst>
                  <a:ext uri="{FF2B5EF4-FFF2-40B4-BE49-F238E27FC236}">
                    <a16:creationId xmlns:a16="http://schemas.microsoft.com/office/drawing/2014/main" id="{B9E35ED0-5338-BF17-F61F-DABFA9ACFEF2}"/>
                  </a:ext>
                </a:extLst>
              </p:cNvPr>
              <p:cNvSpPr/>
              <p:nvPr/>
            </p:nvSpPr>
            <p:spPr>
              <a:xfrm>
                <a:off x="6356116"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sp>
            <p:nvSpPr>
              <p:cNvPr id="19" name="Freeform: Shape 18">
                <a:extLst>
                  <a:ext uri="{FF2B5EF4-FFF2-40B4-BE49-F238E27FC236}">
                    <a16:creationId xmlns:a16="http://schemas.microsoft.com/office/drawing/2014/main" id="{E6D6E3B4-EEEA-A3DD-B701-513A792129D4}"/>
                  </a:ext>
                </a:extLst>
              </p:cNvPr>
              <p:cNvSpPr/>
              <p:nvPr/>
            </p:nvSpPr>
            <p:spPr>
              <a:xfrm>
                <a:off x="6660344" y="4259701"/>
                <a:ext cx="214808" cy="129524"/>
              </a:xfrm>
              <a:custGeom>
                <a:avLst/>
                <a:gdLst>
                  <a:gd name="connsiteX0" fmla="*/ 172755 w 214808"/>
                  <a:gd name="connsiteY0" fmla="*/ 0 h 129524"/>
                  <a:gd name="connsiteX1" fmla="*/ 42222 w 214808"/>
                  <a:gd name="connsiteY1" fmla="*/ 0 h 129524"/>
                  <a:gd name="connsiteX2" fmla="*/ 0 w 214808"/>
                  <a:gd name="connsiteY2" fmla="*/ 42053 h 129524"/>
                  <a:gd name="connsiteX3" fmla="*/ 0 w 214808"/>
                  <a:gd name="connsiteY3" fmla="*/ 87471 h 129524"/>
                  <a:gd name="connsiteX4" fmla="*/ 42222 w 214808"/>
                  <a:gd name="connsiteY4" fmla="*/ 129524 h 129524"/>
                  <a:gd name="connsiteX5" fmla="*/ 172755 w 214808"/>
                  <a:gd name="connsiteY5" fmla="*/ 129524 h 129524"/>
                  <a:gd name="connsiteX6" fmla="*/ 214809 w 214808"/>
                  <a:gd name="connsiteY6" fmla="*/ 87471 h 129524"/>
                  <a:gd name="connsiteX7" fmla="*/ 214809 w 214808"/>
                  <a:gd name="connsiteY7" fmla="*/ 42053 h 129524"/>
                  <a:gd name="connsiteX8" fmla="*/ 172755 w 214808"/>
                  <a:gd name="connsiteY8" fmla="*/ 0 h 129524"/>
                  <a:gd name="connsiteX9" fmla="*/ 181166 w 214808"/>
                  <a:gd name="connsiteY9" fmla="*/ 87471 h 129524"/>
                  <a:gd name="connsiteX10" fmla="*/ 172755 w 214808"/>
                  <a:gd name="connsiteY10" fmla="*/ 95882 h 129524"/>
                  <a:gd name="connsiteX11" fmla="*/ 42222 w 214808"/>
                  <a:gd name="connsiteY11" fmla="*/ 95882 h 129524"/>
                  <a:gd name="connsiteX12" fmla="*/ 33811 w 214808"/>
                  <a:gd name="connsiteY12" fmla="*/ 87471 h 129524"/>
                  <a:gd name="connsiteX13" fmla="*/ 33811 w 214808"/>
                  <a:gd name="connsiteY13" fmla="*/ 42053 h 129524"/>
                  <a:gd name="connsiteX14" fmla="*/ 42222 w 214808"/>
                  <a:gd name="connsiteY14" fmla="*/ 33643 h 129524"/>
                  <a:gd name="connsiteX15" fmla="*/ 172755 w 214808"/>
                  <a:gd name="connsiteY15" fmla="*/ 33643 h 129524"/>
                  <a:gd name="connsiteX16" fmla="*/ 181166 w 214808"/>
                  <a:gd name="connsiteY16" fmla="*/ 42053 h 1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4808" h="129524">
                    <a:moveTo>
                      <a:pt x="172755" y="0"/>
                    </a:moveTo>
                    <a:lnTo>
                      <a:pt x="42222" y="0"/>
                    </a:lnTo>
                    <a:cubicBezTo>
                      <a:pt x="18969" y="0"/>
                      <a:pt x="93" y="18801"/>
                      <a:pt x="0" y="42053"/>
                    </a:cubicBezTo>
                    <a:lnTo>
                      <a:pt x="0" y="87471"/>
                    </a:lnTo>
                    <a:cubicBezTo>
                      <a:pt x="93" y="110723"/>
                      <a:pt x="18969" y="129524"/>
                      <a:pt x="42222" y="129524"/>
                    </a:cubicBezTo>
                    <a:lnTo>
                      <a:pt x="172755" y="129524"/>
                    </a:lnTo>
                    <a:cubicBezTo>
                      <a:pt x="195981" y="129524"/>
                      <a:pt x="214809" y="110696"/>
                      <a:pt x="214809" y="87471"/>
                    </a:cubicBezTo>
                    <a:lnTo>
                      <a:pt x="214809" y="42053"/>
                    </a:lnTo>
                    <a:cubicBezTo>
                      <a:pt x="214809" y="18828"/>
                      <a:pt x="195981" y="0"/>
                      <a:pt x="172755" y="0"/>
                    </a:cubicBezTo>
                    <a:close/>
                    <a:moveTo>
                      <a:pt x="181166" y="87471"/>
                    </a:moveTo>
                    <a:cubicBezTo>
                      <a:pt x="181166" y="92115"/>
                      <a:pt x="177400" y="95882"/>
                      <a:pt x="172755" y="95882"/>
                    </a:cubicBezTo>
                    <a:lnTo>
                      <a:pt x="42222" y="95882"/>
                    </a:lnTo>
                    <a:cubicBezTo>
                      <a:pt x="37577" y="95882"/>
                      <a:pt x="33811" y="92115"/>
                      <a:pt x="33811" y="87471"/>
                    </a:cubicBezTo>
                    <a:lnTo>
                      <a:pt x="33811" y="42053"/>
                    </a:lnTo>
                    <a:cubicBezTo>
                      <a:pt x="33811" y="37409"/>
                      <a:pt x="37577" y="33643"/>
                      <a:pt x="42222" y="33643"/>
                    </a:cubicBezTo>
                    <a:lnTo>
                      <a:pt x="172755" y="33643"/>
                    </a:lnTo>
                    <a:cubicBezTo>
                      <a:pt x="177400" y="33643"/>
                      <a:pt x="181166" y="37409"/>
                      <a:pt x="181166" y="42053"/>
                    </a:cubicBezTo>
                    <a:close/>
                  </a:path>
                </a:pathLst>
              </a:custGeom>
              <a:grpFill/>
              <a:ln w="16818" cap="flat">
                <a:noFill/>
                <a:prstDash val="solid"/>
                <a:miter/>
              </a:ln>
            </p:spPr>
            <p:txBody>
              <a:bodyPr rtlCol="0" anchor="ctr"/>
              <a:lstStyle/>
              <a:p>
                <a:pPr marL="0" marR="0" lvl="0" indent="0" algn="l" defTabSz="914197"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prstClr val="black"/>
                  </a:solidFill>
                  <a:effectLst/>
                  <a:uLnTx/>
                  <a:uFillTx/>
                  <a:latin typeface="Trebuchet MS"/>
                  <a:ea typeface="+mn-ea"/>
                  <a:cs typeface="+mn-cs"/>
                </a:endParaRPr>
              </a:p>
            </p:txBody>
          </p:sp>
        </p:grpSp>
      </p:grpSp>
      <p:sp>
        <p:nvSpPr>
          <p:cNvPr id="26" name="object 10">
            <a:extLst>
              <a:ext uri="{FF2B5EF4-FFF2-40B4-BE49-F238E27FC236}">
                <a16:creationId xmlns:a16="http://schemas.microsoft.com/office/drawing/2014/main" id="{4E865809-A243-D8F1-4A11-EB4C927404C1}"/>
              </a:ext>
            </a:extLst>
          </p:cNvPr>
          <p:cNvSpPr txBox="1"/>
          <p:nvPr/>
        </p:nvSpPr>
        <p:spPr>
          <a:xfrm>
            <a:off x="9409232" y="1759430"/>
            <a:ext cx="1583070" cy="109882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Sample</a:t>
            </a: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To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be</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determined</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target</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 3-4 MSMEs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each</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in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Bulgaria</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Germany,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Hungary</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and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Italy</a:t>
            </a:r>
            <a:endParaRPr kumimoji="0" lang="de-DE" sz="1000" b="0" i="0" u="none" strike="noStrike" kern="1200" cap="none" spc="20" normalizeH="0" baseline="0" noProof="0" dirty="0">
              <a:ln>
                <a:noFill/>
              </a:ln>
              <a:solidFill>
                <a:srgbClr val="1D1D1B"/>
              </a:solidFill>
              <a:effectLst/>
              <a:uLnTx/>
              <a:uFillTx/>
              <a:latin typeface="Trebuchet MS"/>
              <a:ea typeface="+mn-ea"/>
              <a:cs typeface="Trebuchet MS"/>
            </a:endParaRPr>
          </a:p>
        </p:txBody>
      </p:sp>
      <p:sp>
        <p:nvSpPr>
          <p:cNvPr id="27" name="object 10">
            <a:extLst>
              <a:ext uri="{FF2B5EF4-FFF2-40B4-BE49-F238E27FC236}">
                <a16:creationId xmlns:a16="http://schemas.microsoft.com/office/drawing/2014/main" id="{462ACA28-5AA4-30AE-927F-B0410696CB5F}"/>
              </a:ext>
            </a:extLst>
          </p:cNvPr>
          <p:cNvSpPr txBox="1"/>
          <p:nvPr/>
        </p:nvSpPr>
        <p:spPr>
          <a:xfrm>
            <a:off x="6090900" y="3097213"/>
            <a:ext cx="1889679" cy="659021"/>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a:ln>
                  <a:noFill/>
                </a:ln>
                <a:solidFill>
                  <a:srgbClr val="1D1D1B"/>
                </a:solidFill>
                <a:effectLst/>
                <a:uLnTx/>
                <a:uFillTx/>
                <a:latin typeface="Trebuchet MS"/>
                <a:ea typeface="+mn-ea"/>
                <a:cs typeface="Trebuchet MS"/>
              </a:rPr>
              <a:t>Method</a:t>
            </a:r>
            <a:endParaRPr kumimoji="0" lang="en-GB" sz="1699" b="1" i="0" u="none" strike="noStrike" kern="1200" cap="none" spc="50" normalizeH="0" baseline="0" noProof="0" dirty="0">
              <a:ln>
                <a:noFill/>
              </a:ln>
              <a:solidFill>
                <a:srgbClr val="1D1D1B"/>
              </a:solidFill>
              <a:effectLst/>
              <a:uLnTx/>
              <a:uFillTx/>
              <a:latin typeface="Trebuchet MS"/>
              <a:ea typeface="+mn-ea"/>
              <a:cs typeface="Trebuchet MS"/>
            </a:endParaRPr>
          </a:p>
          <a:p>
            <a:pPr marL="12059" marR="84413" lvl="0" indent="0" algn="l" defTabSz="914197" rtl="0" eaLnBrk="1" fontAlgn="auto" latinLnBrk="0" hangingPunct="1">
              <a:lnSpc>
                <a:spcPct val="100000"/>
              </a:lnSpc>
              <a:spcBef>
                <a:spcPts val="600"/>
              </a:spcBef>
              <a:spcAft>
                <a:spcPts val="0"/>
              </a:spcAft>
              <a:buClrTx/>
              <a:buSzTx/>
              <a:buFontTx/>
              <a:buNone/>
              <a:tabLst>
                <a:tab pos="300205" algn="l"/>
                <a:tab pos="300840" algn="l"/>
              </a:tabLst>
              <a:defRPr/>
            </a:pPr>
            <a:r>
              <a:rPr kumimoji="0" lang="de-DE" sz="1000" b="0" i="0" u="none" strike="noStrike" kern="1200" cap="none" spc="20" normalizeH="0" baseline="0" noProof="0">
                <a:ln>
                  <a:noFill/>
                </a:ln>
                <a:solidFill>
                  <a:srgbClr val="1D1D1B"/>
                </a:solidFill>
                <a:effectLst/>
                <a:uLnTx/>
                <a:uFillTx/>
                <a:latin typeface="Trebuchet MS"/>
                <a:ea typeface="+mn-ea"/>
                <a:cs typeface="+mn-cs"/>
              </a:rPr>
              <a:t>Computer-assisted web interviewing (CAWI)</a:t>
            </a:r>
          </a:p>
        </p:txBody>
      </p:sp>
      <p:sp>
        <p:nvSpPr>
          <p:cNvPr id="28" name="object 10">
            <a:extLst>
              <a:ext uri="{FF2B5EF4-FFF2-40B4-BE49-F238E27FC236}">
                <a16:creationId xmlns:a16="http://schemas.microsoft.com/office/drawing/2014/main" id="{3C5E8FAD-D12D-0847-FE04-986DF6642A3B}"/>
              </a:ext>
            </a:extLst>
          </p:cNvPr>
          <p:cNvSpPr txBox="1"/>
          <p:nvPr/>
        </p:nvSpPr>
        <p:spPr>
          <a:xfrm>
            <a:off x="9356124" y="3097213"/>
            <a:ext cx="1583070" cy="483268"/>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Fieldwork</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2059" marR="84413" lvl="0" indent="0" algn="l" defTabSz="914197" rtl="0" eaLnBrk="1" fontAlgn="auto" latinLnBrk="0" hangingPunct="1">
              <a:lnSpc>
                <a:spcPts val="1599"/>
              </a:lnSpc>
              <a:spcBef>
                <a:spcPts val="219"/>
              </a:spcBef>
              <a:spcAft>
                <a:spcPts val="0"/>
              </a:spcAft>
              <a:buClrTx/>
              <a:buSzTx/>
              <a:buFontTx/>
              <a:buNone/>
              <a:tabLst>
                <a:tab pos="300205" algn="l"/>
                <a:tab pos="300840" algn="l"/>
              </a:tabLst>
              <a:defRPr/>
            </a:pPr>
            <a:r>
              <a:rPr kumimoji="0" lang="de-DE" sz="1000" b="0" i="0" u="none" strike="noStrike" kern="1200" cap="none" spc="20" normalizeH="0" baseline="0" noProof="0" dirty="0" err="1">
                <a:ln>
                  <a:noFill/>
                </a:ln>
                <a:solidFill>
                  <a:srgbClr val="1D1D1B"/>
                </a:solidFill>
                <a:effectLst/>
                <a:highlight>
                  <a:srgbClr val="FFFF00"/>
                </a:highlight>
                <a:uLnTx/>
                <a:uFillTx/>
                <a:latin typeface="Trebuchet MS"/>
                <a:ea typeface="+mn-ea"/>
                <a:cs typeface="Trebuchet MS"/>
              </a:rPr>
              <a:t>January</a:t>
            </a:r>
            <a:r>
              <a:rPr kumimoji="0" lang="de-DE" sz="1000" b="0" i="0" u="none" strike="noStrike" kern="1200" cap="none" spc="20" normalizeH="0" baseline="0" noProof="0" dirty="0">
                <a:ln>
                  <a:noFill/>
                </a:ln>
                <a:solidFill>
                  <a:srgbClr val="1D1D1B"/>
                </a:solidFill>
                <a:effectLst/>
                <a:highlight>
                  <a:srgbClr val="FFFF00"/>
                </a:highlight>
                <a:uLnTx/>
                <a:uFillTx/>
                <a:latin typeface="Trebuchet MS"/>
                <a:ea typeface="+mn-ea"/>
                <a:cs typeface="Trebuchet MS"/>
              </a:rPr>
              <a:t> 2024</a:t>
            </a:r>
          </a:p>
        </p:txBody>
      </p:sp>
      <p:pic>
        <p:nvPicPr>
          <p:cNvPr id="29" name="Graphic 28" descr="Alterations &amp; Tailoring outline">
            <a:extLst>
              <a:ext uri="{FF2B5EF4-FFF2-40B4-BE49-F238E27FC236}">
                <a16:creationId xmlns:a16="http://schemas.microsoft.com/office/drawing/2014/main" id="{22EE7639-FC53-8B28-315A-D5C38F4C181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78191" y="3822687"/>
            <a:ext cx="964816" cy="964816"/>
          </a:xfrm>
          <a:prstGeom prst="rect">
            <a:avLst/>
          </a:prstGeom>
        </p:spPr>
      </p:pic>
      <p:sp>
        <p:nvSpPr>
          <p:cNvPr id="30" name="object 10">
            <a:extLst>
              <a:ext uri="{FF2B5EF4-FFF2-40B4-BE49-F238E27FC236}">
                <a16:creationId xmlns:a16="http://schemas.microsoft.com/office/drawing/2014/main" id="{3A037E3C-1F00-1A86-A0B8-04FE9D69FC7A}"/>
              </a:ext>
            </a:extLst>
          </p:cNvPr>
          <p:cNvSpPr txBox="1"/>
          <p:nvPr/>
        </p:nvSpPr>
        <p:spPr>
          <a:xfrm>
            <a:off x="9409232" y="3966703"/>
            <a:ext cx="1889678" cy="1329653"/>
          </a:xfrm>
          <a:prstGeom prst="rect">
            <a:avLst/>
          </a:prstGeom>
        </p:spPr>
        <p:txBody>
          <a:bodyPr vert="horz" wrap="square" lIns="0" tIns="12694" rIns="0" bIns="0" rtlCol="0">
            <a:spAutoFit/>
          </a:bodyPr>
          <a:lstStyle/>
          <a:p>
            <a:pPr marL="12694" marR="0" lvl="0" indent="0" algn="l" defTabSz="914197" rtl="0" eaLnBrk="1" fontAlgn="auto" latinLnBrk="0" hangingPunct="1">
              <a:lnSpc>
                <a:spcPct val="100000"/>
              </a:lnSpc>
              <a:spcBef>
                <a:spcPts val="100"/>
              </a:spcBef>
              <a:spcAft>
                <a:spcPts val="0"/>
              </a:spcAft>
              <a:buClrTx/>
              <a:buSzTx/>
              <a:buFontTx/>
              <a:buNone/>
              <a:tabLst/>
              <a:defRPr/>
            </a:pPr>
            <a:r>
              <a:rPr kumimoji="0" lang="en-GB" sz="1699" b="1" i="0" u="none" strike="noStrike" kern="1200" cap="none" spc="50" normalizeH="0" baseline="0" noProof="0" dirty="0">
                <a:ln>
                  <a:noFill/>
                </a:ln>
                <a:solidFill>
                  <a:srgbClr val="1D1D1B"/>
                </a:solidFill>
                <a:effectLst/>
                <a:uLnTx/>
                <a:uFillTx/>
                <a:latin typeface="Trebuchet MS"/>
                <a:ea typeface="+mn-ea"/>
                <a:cs typeface="Trebuchet MS"/>
              </a:rPr>
              <a:t>Harmonisation</a:t>
            </a:r>
            <a:endParaRPr kumimoji="0" lang="en-GB" sz="1699" b="0" i="0" u="none" strike="noStrike" kern="1200" cap="none" spc="0" normalizeH="0" baseline="0" noProof="0" dirty="0">
              <a:ln>
                <a:noFill/>
              </a:ln>
              <a:solidFill>
                <a:prstClr val="black"/>
              </a:solidFill>
              <a:effectLst/>
              <a:uLnTx/>
              <a:uFillTx/>
              <a:latin typeface="Trebuchet MS"/>
              <a:ea typeface="+mn-ea"/>
              <a:cs typeface="Trebuchet MS"/>
            </a:endParaRP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highlight>
                  <a:srgbClr val="00FF00"/>
                </a:highlight>
                <a:uLnTx/>
                <a:uFillTx/>
                <a:latin typeface="Trebuchet MS"/>
                <a:ea typeface="+mn-ea"/>
                <a:cs typeface="Trebuchet MS"/>
              </a:rPr>
              <a:t>SK: KULT; </a:t>
            </a:r>
            <a:r>
              <a:rPr kumimoji="0" lang="de-DE" sz="1000" b="0" i="0" u="none" strike="noStrike" kern="1200" cap="none" spc="20" normalizeH="0" baseline="0" noProof="0" dirty="0" err="1">
                <a:ln>
                  <a:noFill/>
                </a:ln>
                <a:solidFill>
                  <a:srgbClr val="1D1D1B"/>
                </a:solidFill>
                <a:effectLst/>
                <a:highlight>
                  <a:srgbClr val="00FF00"/>
                </a:highlight>
                <a:uLnTx/>
                <a:uFillTx/>
                <a:latin typeface="Trebuchet MS"/>
                <a:ea typeface="+mn-ea"/>
                <a:cs typeface="Trebuchet MS"/>
              </a:rPr>
              <a:t>Roč</a:t>
            </a:r>
            <a:r>
              <a:rPr kumimoji="0" lang="de-DE" sz="1000" b="0" i="0" u="none" strike="noStrike" kern="1200" cap="none" spc="20" normalizeH="0" baseline="0" noProof="0" dirty="0">
                <a:ln>
                  <a:noFill/>
                </a:ln>
                <a:solidFill>
                  <a:srgbClr val="1D1D1B"/>
                </a:solidFill>
                <a:effectLst/>
                <a:highlight>
                  <a:srgbClr val="00FF00"/>
                </a:highlight>
                <a:uLnTx/>
                <a:uFillTx/>
                <a:latin typeface="Trebuchet MS"/>
                <a:ea typeface="+mn-ea"/>
                <a:cs typeface="Trebuchet MS"/>
              </a:rPr>
              <a:t> 1-01 / 2-01</a:t>
            </a:r>
          </a:p>
          <a:p>
            <a:pPr marL="183509" marR="84413" lvl="0" indent="-171450" algn="l" defTabSz="914197" rtl="0" eaLnBrk="1" fontAlgn="auto" latinLnBrk="0" hangingPunct="1">
              <a:lnSpc>
                <a:spcPts val="1599"/>
              </a:lnSpc>
              <a:spcBef>
                <a:spcPts val="219"/>
              </a:spcBef>
              <a:spcAft>
                <a:spcPts val="0"/>
              </a:spcAft>
              <a:buClrTx/>
              <a:buSzTx/>
              <a:buFont typeface="Arial" panose="020B0604020202020204" pitchFamily="34" charset="0"/>
              <a:buChar char="•"/>
              <a:tabLst>
                <a:tab pos="300205" algn="l"/>
                <a:tab pos="300840" algn="l"/>
              </a:tabLst>
              <a:defRPr/>
            </a:pP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EU: Labour Force Survey; Survey on Income and Living </a:t>
            </a:r>
            <a:r>
              <a:rPr kumimoji="0" lang="de-DE" sz="1000" b="0" i="0" u="none" strike="noStrike" kern="1200" cap="none" spc="20" normalizeH="0" baseline="0" noProof="0" dirty="0" err="1">
                <a:ln>
                  <a:noFill/>
                </a:ln>
                <a:solidFill>
                  <a:srgbClr val="1D1D1B"/>
                </a:solidFill>
                <a:effectLst/>
                <a:uLnTx/>
                <a:uFillTx/>
                <a:latin typeface="Trebuchet MS"/>
                <a:ea typeface="+mn-ea"/>
                <a:cs typeface="Trebuchet MS"/>
              </a:rPr>
              <a:t>Conditions</a:t>
            </a:r>
            <a:r>
              <a:rPr kumimoji="0" lang="de-DE" sz="1000" b="0" i="0" u="none" strike="noStrike" kern="1200" cap="none" spc="20" normalizeH="0" baseline="0" noProof="0" dirty="0">
                <a:ln>
                  <a:noFill/>
                </a:ln>
                <a:solidFill>
                  <a:srgbClr val="1D1D1B"/>
                </a:solidFill>
                <a:effectLst/>
                <a:uLnTx/>
                <a:uFillTx/>
                <a:latin typeface="Trebuchet MS"/>
                <a:ea typeface="+mn-ea"/>
                <a:cs typeface="Trebuchet MS"/>
              </a:rPr>
              <a:t> (SILC); Eurobarometer</a:t>
            </a:r>
          </a:p>
        </p:txBody>
      </p:sp>
      <p:pic>
        <p:nvPicPr>
          <p:cNvPr id="31" name="Graphic 30">
            <a:extLst>
              <a:ext uri="{FF2B5EF4-FFF2-40B4-BE49-F238E27FC236}">
                <a16:creationId xmlns:a16="http://schemas.microsoft.com/office/drawing/2014/main" id="{C2D8528C-938D-239F-7ACE-4B0DB0D9DE4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3859" y="1698451"/>
            <a:ext cx="753481" cy="659022"/>
          </a:xfrm>
          <a:prstGeom prst="rect">
            <a:avLst/>
          </a:prstGeom>
        </p:spPr>
      </p:pic>
    </p:spTree>
    <p:extLst>
      <p:ext uri="{BB962C8B-B14F-4D97-AF65-F5344CB8AC3E}">
        <p14:creationId xmlns:p14="http://schemas.microsoft.com/office/powerpoint/2010/main" val="2156547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377215-176B-48F3-8EA7-0B8FD213D845}"/>
              </a:ext>
            </a:extLst>
          </p:cNvPr>
          <p:cNvSpPr>
            <a:spLocks noGrp="1"/>
          </p:cNvSpPr>
          <p:nvPr>
            <p:ph type="title"/>
          </p:nvPr>
        </p:nvSpPr>
        <p:spPr>
          <a:xfrm>
            <a:off x="258816" y="497915"/>
            <a:ext cx="11339999" cy="382299"/>
          </a:xfrm>
        </p:spPr>
        <p:txBody>
          <a:bodyPr>
            <a:noAutofit/>
          </a:bodyPr>
          <a:lstStyle/>
          <a:p>
            <a:pPr algn="ctr"/>
            <a:r>
              <a:rPr lang="en-US" sz="3600" noProof="0" dirty="0">
                <a:latin typeface="Roboto" panose="02000000000000000000" pitchFamily="2" charset="0"/>
                <a:ea typeface="Roboto" panose="02000000000000000000" pitchFamily="2" charset="0"/>
              </a:rPr>
              <a:t>IKP indicators relevant to Open Music Europe sustainability work package</a:t>
            </a:r>
            <a:endParaRPr lang="en-GB" sz="3600" noProof="0" dirty="0">
              <a:latin typeface="Roboto" panose="02000000000000000000" pitchFamily="2" charset="0"/>
              <a:ea typeface="Roboto" panose="02000000000000000000" pitchFamily="2" charset="0"/>
            </a:endParaRPr>
          </a:p>
        </p:txBody>
      </p:sp>
      <p:sp>
        <p:nvSpPr>
          <p:cNvPr id="5" name="Fußzeilenplatzhalter 4">
            <a:extLst>
              <a:ext uri="{FF2B5EF4-FFF2-40B4-BE49-F238E27FC236}">
                <a16:creationId xmlns:a16="http://schemas.microsoft.com/office/drawing/2014/main" id="{D4631D21-9318-4F00-B6EF-E32C3FF16647}"/>
              </a:ext>
            </a:extLst>
          </p:cNvPr>
          <p:cNvSpPr>
            <a:spLocks noGrp="1"/>
          </p:cNvSpPr>
          <p:nvPr>
            <p:ph type="ftr" sz="quarter" idx="3"/>
          </p:nvPr>
        </p:nvSpPr>
        <p:spPr>
          <a:xfrm>
            <a:off x="426001" y="6447203"/>
            <a:ext cx="10577280" cy="227777"/>
          </a:xfrm>
        </p:spPr>
        <p:txBody>
          <a:bodyPr/>
          <a:lstStyle/>
          <a:p>
            <a:r>
              <a:rPr lang="en-GB" dirty="0" err="1"/>
              <a:t>OpenMusE</a:t>
            </a:r>
            <a:r>
              <a:rPr lang="en-GB" dirty="0"/>
              <a:t> | WP Presentation</a:t>
            </a:r>
            <a:endParaRPr lang="en-GB" noProof="0" dirty="0"/>
          </a:p>
        </p:txBody>
      </p:sp>
      <p:sp>
        <p:nvSpPr>
          <p:cNvPr id="6" name="Foliennummernplatzhalter 5">
            <a:extLst>
              <a:ext uri="{FF2B5EF4-FFF2-40B4-BE49-F238E27FC236}">
                <a16:creationId xmlns:a16="http://schemas.microsoft.com/office/drawing/2014/main" id="{608F9807-20B4-4C79-900A-9F9D4D93727C}"/>
              </a:ext>
            </a:extLst>
          </p:cNvPr>
          <p:cNvSpPr>
            <a:spLocks noGrp="1"/>
          </p:cNvSpPr>
          <p:nvPr>
            <p:ph type="sldNum" sz="quarter" idx="4"/>
          </p:nvPr>
        </p:nvSpPr>
        <p:spPr>
          <a:xfrm>
            <a:off x="11083895" y="6447203"/>
            <a:ext cx="682105" cy="227777"/>
          </a:xfrm>
        </p:spPr>
        <p:txBody>
          <a:bodyPr/>
          <a:lstStyle/>
          <a:p>
            <a:fld id="{7D8F40E6-5147-4048-8648-74966E0AD208}" type="slidenum">
              <a:rPr lang="en-GB" smtClean="0"/>
              <a:pPr/>
              <a:t>29</a:t>
            </a:fld>
            <a:endParaRPr lang="en-GB"/>
          </a:p>
        </p:txBody>
      </p:sp>
      <p:sp>
        <p:nvSpPr>
          <p:cNvPr id="7" name="AutoShape 2" descr="Retrospective survey harmonization means that your answers (we surveyed about 1500 music professionals in 2019) can be compared with other respondants (for example, the same questions asked in Eurobarometer from more than 30,000 people.)">
            <a:extLst>
              <a:ext uri="{FF2B5EF4-FFF2-40B4-BE49-F238E27FC236}">
                <a16:creationId xmlns:a16="http://schemas.microsoft.com/office/drawing/2014/main" id="{E816C9F7-572A-6110-E776-DD697AE106D0}"/>
              </a:ext>
            </a:extLst>
          </p:cNvPr>
          <p:cNvSpPr>
            <a:spLocks noChangeAspect="1" noChangeArrowheads="1"/>
          </p:cNvSpPr>
          <p:nvPr/>
        </p:nvSpPr>
        <p:spPr bwMode="auto">
          <a:xfrm>
            <a:off x="5624016" y="30526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aphicFrame>
        <p:nvGraphicFramePr>
          <p:cNvPr id="8" name="Tabelle 8">
            <a:extLst>
              <a:ext uri="{FF2B5EF4-FFF2-40B4-BE49-F238E27FC236}">
                <a16:creationId xmlns:a16="http://schemas.microsoft.com/office/drawing/2014/main" id="{AD3DF4D6-5AE3-767C-9E11-D63B9B176D25}"/>
              </a:ext>
            </a:extLst>
          </p:cNvPr>
          <p:cNvGraphicFramePr>
            <a:graphicFrameLocks noGrp="1"/>
          </p:cNvGraphicFramePr>
          <p:nvPr>
            <p:extLst>
              <p:ext uri="{D42A27DB-BD31-4B8C-83A1-F6EECF244321}">
                <p14:modId xmlns:p14="http://schemas.microsoft.com/office/powerpoint/2010/main" val="1400690360"/>
              </p:ext>
            </p:extLst>
          </p:nvPr>
        </p:nvGraphicFramePr>
        <p:xfrm>
          <a:off x="524927" y="1283283"/>
          <a:ext cx="10835331" cy="5169891"/>
        </p:xfrm>
        <a:graphic>
          <a:graphicData uri="http://schemas.openxmlformats.org/drawingml/2006/table">
            <a:tbl>
              <a:tblPr firstRow="1" bandRow="1">
                <a:tableStyleId>{69012ECD-51FC-41F1-AA8D-1B2483CD663E}</a:tableStyleId>
              </a:tblPr>
              <a:tblGrid>
                <a:gridCol w="1085090">
                  <a:extLst>
                    <a:ext uri="{9D8B030D-6E8A-4147-A177-3AD203B41FA5}">
                      <a16:colId xmlns:a16="http://schemas.microsoft.com/office/drawing/2014/main" val="2418345175"/>
                    </a:ext>
                  </a:extLst>
                </a:gridCol>
                <a:gridCol w="7022540">
                  <a:extLst>
                    <a:ext uri="{9D8B030D-6E8A-4147-A177-3AD203B41FA5}">
                      <a16:colId xmlns:a16="http://schemas.microsoft.com/office/drawing/2014/main" val="2257305801"/>
                    </a:ext>
                  </a:extLst>
                </a:gridCol>
                <a:gridCol w="2727701">
                  <a:extLst>
                    <a:ext uri="{9D8B030D-6E8A-4147-A177-3AD203B41FA5}">
                      <a16:colId xmlns:a16="http://schemas.microsoft.com/office/drawing/2014/main" val="2714036060"/>
                    </a:ext>
                  </a:extLst>
                </a:gridCol>
              </a:tblGrid>
              <a:tr h="279641">
                <a:tc>
                  <a:txBody>
                    <a:bodyPr/>
                    <a:lstStyle/>
                    <a:p>
                      <a:r>
                        <a:rPr lang="en-GB" sz="1400" b="1" kern="1200" dirty="0">
                          <a:solidFill>
                            <a:schemeClr val="bg1"/>
                          </a:solidFill>
                          <a:latin typeface="Roboto" panose="02000000000000000000" pitchFamily="2" charset="0"/>
                          <a:ea typeface="Roboto" panose="02000000000000000000" pitchFamily="2" charset="0"/>
                          <a:cs typeface="Arial" panose="020B0604020202020204" pitchFamily="34" charset="0"/>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1400" dirty="0">
                          <a:latin typeface="Roboto" panose="02000000000000000000" pitchFamily="2" charset="0"/>
                          <a:ea typeface="Roboto" panose="02000000000000000000" pitchFamily="2" charset="0"/>
                          <a:cs typeface="Arial" panose="020B0604020202020204" pitchFamily="34" charset="0"/>
                        </a:rPr>
                        <a:t>Indicator description in Slovak policy document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1400" dirty="0">
                          <a:latin typeface="Roboto" panose="02000000000000000000" pitchFamily="2" charset="0"/>
                          <a:ea typeface="Roboto" panose="02000000000000000000" pitchFamily="2" charset="0"/>
                          <a:cs typeface="Arial" panose="020B0604020202020204" pitchFamily="34" charset="0"/>
                        </a:rPr>
                        <a:t>Data 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925095230"/>
                  </a:ext>
                </a:extLst>
              </a:tr>
              <a:tr h="733964">
                <a:tc>
                  <a:txBody>
                    <a:bodyPr/>
                    <a:lstStyle/>
                    <a:p>
                      <a:r>
                        <a:rPr lang="en-GB" sz="1200" kern="1200" dirty="0">
                          <a:solidFill>
                            <a:schemeClr val="tx1"/>
                          </a:solidFill>
                          <a:latin typeface="Arial" panose="020B0604020202020204" pitchFamily="34" charset="0"/>
                          <a:ea typeface="+mn-ea"/>
                          <a:cs typeface="Arial" panose="020B0604020202020204" pitchFamily="34" charset="0"/>
                        </a:rPr>
                        <a:t>6a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Arial" panose="020B0604020202020204" pitchFamily="34" charset="0"/>
                          <a:ea typeface="+mn-ea"/>
                          <a:cs typeface="Arial" panose="020B0604020202020204" pitchFamily="34" charset="0"/>
                        </a:rPr>
                        <a:t>Active cultural participation of the population/interested artistic activity</a:t>
                      </a:r>
                      <a:endParaRPr lang="en-GB"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solidFill>
                            <a:schemeClr val="tx1"/>
                          </a:solidFill>
                          <a:latin typeface="Arial" panose="020B0604020202020204" pitchFamily="34" charset="0"/>
                          <a:cs typeface="Arial" panose="020B0604020202020204" pitchFamily="34" charset="0"/>
                        </a:rPr>
                        <a:t>SK: NOC &amp; CEEMID surveys</a:t>
                      </a:r>
                    </a:p>
                    <a:p>
                      <a:r>
                        <a:rPr lang="en-GB" sz="1200" dirty="0">
                          <a:solidFill>
                            <a:schemeClr val="tx1"/>
                          </a:solidFill>
                          <a:latin typeface="Arial" panose="020B0604020202020204" pitchFamily="34" charset="0"/>
                          <a:cs typeface="Arial" panose="020B0604020202020204" pitchFamily="34" charset="0"/>
                        </a:rPr>
                        <a:t>EU: SILC 2015 (also SILC 2008, AES 2008 &amp; 2011)</a:t>
                      </a:r>
                    </a:p>
                    <a:p>
                      <a:r>
                        <a:rPr lang="en-GB" sz="1200" dirty="0" err="1">
                          <a:solidFill>
                            <a:schemeClr val="tx1"/>
                          </a:solidFill>
                          <a:highlight>
                            <a:srgbClr val="00FF00"/>
                          </a:highlight>
                          <a:latin typeface="Arial" panose="020B0604020202020204" pitchFamily="34" charset="0"/>
                          <a:cs typeface="Arial" panose="020B0604020202020204" pitchFamily="34" charset="0"/>
                        </a:rPr>
                        <a:t>OpenMusE</a:t>
                      </a:r>
                      <a:r>
                        <a:rPr lang="en-GB" sz="1200" dirty="0">
                          <a:solidFill>
                            <a:schemeClr val="tx1"/>
                          </a:solidFill>
                          <a:highlight>
                            <a:srgbClr val="00FF00"/>
                          </a:highlight>
                          <a:latin typeface="Arial" panose="020B0604020202020204" pitchFamily="34" charset="0"/>
                          <a:cs typeface="Arial" panose="020B0604020202020204" pitchFamily="34" charset="0"/>
                        </a:rPr>
                        <a:t>: harmonised 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302821"/>
                  </a:ext>
                </a:extLst>
              </a:tr>
              <a:tr h="568231">
                <a:tc>
                  <a:txBody>
                    <a:bodyPr/>
                    <a:lstStyle/>
                    <a:p>
                      <a:r>
                        <a:rPr lang="en-GB" sz="1200" kern="1200" dirty="0">
                          <a:solidFill>
                            <a:schemeClr val="tx1"/>
                          </a:solidFill>
                          <a:latin typeface="Arial" panose="020B0604020202020204" pitchFamily="34" charset="0"/>
                          <a:ea typeface="+mn-ea"/>
                          <a:cs typeface="Arial" panose="020B0604020202020204" pitchFamily="34" charset="0"/>
                        </a:rPr>
                        <a:t>6b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de-DE" sz="1200" kern="1200" dirty="0">
                          <a:solidFill>
                            <a:schemeClr val="tx1"/>
                          </a:solidFill>
                          <a:latin typeface="Arial" panose="020B0604020202020204" pitchFamily="34" charset="0"/>
                          <a:ea typeface="+mn-ea"/>
                          <a:cs typeface="Arial" panose="020B0604020202020204" pitchFamily="34" charset="0"/>
                        </a:rPr>
                        <a:t>Passive </a:t>
                      </a:r>
                      <a:r>
                        <a:rPr lang="de-DE" sz="1200" kern="1200" dirty="0" err="1">
                          <a:solidFill>
                            <a:schemeClr val="tx1"/>
                          </a:solidFill>
                          <a:latin typeface="Arial" panose="020B0604020202020204" pitchFamily="34" charset="0"/>
                          <a:ea typeface="+mn-ea"/>
                          <a:cs typeface="Arial" panose="020B0604020202020204" pitchFamily="34" charset="0"/>
                        </a:rPr>
                        <a:t>cultural</a:t>
                      </a:r>
                      <a:r>
                        <a:rPr lang="de-DE" sz="1200" kern="1200" dirty="0">
                          <a:solidFill>
                            <a:schemeClr val="tx1"/>
                          </a:solidFill>
                          <a:latin typeface="Arial" panose="020B0604020202020204" pitchFamily="34" charset="0"/>
                          <a:ea typeface="+mn-ea"/>
                          <a:cs typeface="Arial" panose="020B0604020202020204" pitchFamily="34" charset="0"/>
                        </a:rPr>
                        <a:t> </a:t>
                      </a:r>
                      <a:r>
                        <a:rPr lang="de-DE" sz="1200" kern="1200" dirty="0" err="1">
                          <a:solidFill>
                            <a:schemeClr val="tx1"/>
                          </a:solidFill>
                          <a:latin typeface="Arial" panose="020B0604020202020204" pitchFamily="34" charset="0"/>
                          <a:ea typeface="+mn-ea"/>
                          <a:cs typeface="Arial" panose="020B0604020202020204" pitchFamily="34" charset="0"/>
                        </a:rPr>
                        <a:t>participation</a:t>
                      </a:r>
                      <a:r>
                        <a:rPr lang="de-DE" sz="1200" kern="1200" dirty="0">
                          <a:solidFill>
                            <a:schemeClr val="tx1"/>
                          </a:solidFill>
                          <a:latin typeface="Arial" panose="020B0604020202020204" pitchFamily="34" charset="0"/>
                          <a:ea typeface="+mn-ea"/>
                          <a:cs typeface="Arial" panose="020B0604020202020204" pitchFamily="34" charset="0"/>
                        </a:rPr>
                        <a:t> </a:t>
                      </a:r>
                      <a:r>
                        <a:rPr lang="de-DE" sz="1200" kern="1200" dirty="0" err="1">
                          <a:solidFill>
                            <a:schemeClr val="tx1"/>
                          </a:solidFill>
                          <a:latin typeface="Arial" panose="020B0604020202020204" pitchFamily="34" charset="0"/>
                          <a:ea typeface="+mn-ea"/>
                          <a:cs typeface="Arial" panose="020B0604020202020204" pitchFamily="34" charset="0"/>
                        </a:rPr>
                        <a:t>of</a:t>
                      </a:r>
                      <a:r>
                        <a:rPr lang="de-DE" sz="1200" kern="1200" dirty="0">
                          <a:solidFill>
                            <a:schemeClr val="tx1"/>
                          </a:solidFill>
                          <a:latin typeface="Arial" panose="020B0604020202020204" pitchFamily="34" charset="0"/>
                          <a:ea typeface="+mn-ea"/>
                          <a:cs typeface="Arial" panose="020B0604020202020204" pitchFamily="34" charset="0"/>
                        </a:rPr>
                        <a:t> </a:t>
                      </a:r>
                      <a:r>
                        <a:rPr lang="de-DE" sz="1200" kern="1200" dirty="0" err="1">
                          <a:solidFill>
                            <a:schemeClr val="tx1"/>
                          </a:solidFill>
                          <a:latin typeface="Arial" panose="020B0604020202020204" pitchFamily="34" charset="0"/>
                          <a:ea typeface="+mn-ea"/>
                          <a:cs typeface="Arial" panose="020B0604020202020204" pitchFamily="34" charset="0"/>
                        </a:rPr>
                        <a:t>the</a:t>
                      </a:r>
                      <a:r>
                        <a:rPr lang="de-DE" sz="1200" kern="1200" dirty="0">
                          <a:solidFill>
                            <a:schemeClr val="tx1"/>
                          </a:solidFill>
                          <a:latin typeface="Arial" panose="020B0604020202020204" pitchFamily="34" charset="0"/>
                          <a:ea typeface="+mn-ea"/>
                          <a:cs typeface="Arial" panose="020B0604020202020204" pitchFamily="34" charset="0"/>
                        </a:rPr>
                        <a:t> </a:t>
                      </a:r>
                      <a:r>
                        <a:rPr lang="de-DE" sz="1200" kern="1200" dirty="0" err="1">
                          <a:solidFill>
                            <a:schemeClr val="tx1"/>
                          </a:solidFill>
                          <a:latin typeface="Arial" panose="020B0604020202020204" pitchFamily="34" charset="0"/>
                          <a:ea typeface="+mn-ea"/>
                          <a:cs typeface="Arial" panose="020B0604020202020204" pitchFamily="34" charset="0"/>
                        </a:rPr>
                        <a:t>population</a:t>
                      </a:r>
                      <a:endParaRPr lang="en-GB"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solidFill>
                            <a:schemeClr val="tx1"/>
                          </a:solidFill>
                          <a:latin typeface="Arial" panose="020B0604020202020204" pitchFamily="34" charset="0"/>
                          <a:cs typeface="Arial" panose="020B0604020202020204" pitchFamily="34" charset="0"/>
                        </a:rPr>
                        <a:t>SK: NOC &amp; CEEMID surveys</a:t>
                      </a:r>
                    </a:p>
                    <a:p>
                      <a:r>
                        <a:rPr lang="en-GB" sz="1200" dirty="0">
                          <a:solidFill>
                            <a:schemeClr val="tx1"/>
                          </a:solidFill>
                          <a:latin typeface="Arial" panose="020B0604020202020204" pitchFamily="34" charset="0"/>
                          <a:cs typeface="Arial" panose="020B0604020202020204" pitchFamily="34" charset="0"/>
                        </a:rPr>
                        <a:t>EU: SILC 2015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solidFill>
                          <a:highlight>
                            <a:srgbClr val="00FF00"/>
                          </a:highlight>
                          <a:latin typeface="Arial" panose="020B0604020202020204" pitchFamily="34" charset="0"/>
                          <a:cs typeface="Arial" panose="020B0604020202020204" pitchFamily="34" charset="0"/>
                        </a:rPr>
                        <a:t>OpenMusE</a:t>
                      </a:r>
                      <a:r>
                        <a:rPr lang="en-GB" sz="1200" dirty="0">
                          <a:solidFill>
                            <a:schemeClr val="tx1"/>
                          </a:solidFill>
                          <a:highlight>
                            <a:srgbClr val="00FF00"/>
                          </a:highlight>
                          <a:latin typeface="Arial" panose="020B0604020202020204" pitchFamily="34" charset="0"/>
                          <a:cs typeface="Arial" panose="020B0604020202020204" pitchFamily="34" charset="0"/>
                        </a:rPr>
                        <a:t>: harmonised 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573551"/>
                  </a:ext>
                </a:extLst>
              </a:tr>
              <a:tr h="568231">
                <a:tc>
                  <a:txBody>
                    <a:bodyPr/>
                    <a:lstStyle/>
                    <a:p>
                      <a:r>
                        <a:rPr lang="en-GB" sz="1200" kern="1200" dirty="0">
                          <a:solidFill>
                            <a:schemeClr val="tx1"/>
                          </a:solidFill>
                          <a:latin typeface="Arial" panose="020B0604020202020204" pitchFamily="34" charset="0"/>
                          <a:ea typeface="+mn-ea"/>
                          <a:cs typeface="Arial" panose="020B0604020202020204" pitchFamily="34" charset="0"/>
                        </a:rPr>
                        <a:t>6c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200" kern="1200" dirty="0">
                          <a:solidFill>
                            <a:schemeClr val="tx1"/>
                          </a:solidFill>
                          <a:latin typeface="Arial" panose="020B0604020202020204" pitchFamily="34" charset="0"/>
                          <a:ea typeface="+mn-ea"/>
                          <a:cs typeface="Arial" panose="020B0604020202020204" pitchFamily="34" charset="0"/>
                        </a:rPr>
                        <a:t>Public perception of the importance of culture</a:t>
                      </a:r>
                      <a:endParaRPr lang="en-GB" sz="1200" kern="1200" dirty="0">
                        <a:solidFill>
                          <a:schemeClr val="tx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200" dirty="0">
                          <a:solidFill>
                            <a:schemeClr val="tx1"/>
                          </a:solidFill>
                          <a:latin typeface="Arial" panose="020B0604020202020204" pitchFamily="34" charset="0"/>
                          <a:cs typeface="Arial" panose="020B0604020202020204" pitchFamily="34" charset="0"/>
                        </a:rPr>
                        <a:t>SK: NOC surveys</a:t>
                      </a:r>
                    </a:p>
                    <a:p>
                      <a:r>
                        <a:rPr lang="en-GB" sz="1200" dirty="0">
                          <a:solidFill>
                            <a:schemeClr val="tx1"/>
                          </a:solidFill>
                          <a:latin typeface="Arial" panose="020B0604020202020204" pitchFamily="34" charset="0"/>
                          <a:cs typeface="Arial" panose="020B0604020202020204" pitchFamily="34" charset="0"/>
                        </a:rPr>
                        <a:t>EU: EB 88.1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solidFill>
                          <a:highlight>
                            <a:srgbClr val="00FF00"/>
                          </a:highlight>
                          <a:latin typeface="Arial" panose="020B0604020202020204" pitchFamily="34" charset="0"/>
                          <a:cs typeface="Arial" panose="020B0604020202020204" pitchFamily="34" charset="0"/>
                        </a:rPr>
                        <a:t>OpenMusE</a:t>
                      </a:r>
                      <a:r>
                        <a:rPr lang="en-GB" sz="1200" dirty="0">
                          <a:solidFill>
                            <a:schemeClr val="tx1"/>
                          </a:solidFill>
                          <a:highlight>
                            <a:srgbClr val="00FF00"/>
                          </a:highlight>
                          <a:latin typeface="Arial" panose="020B0604020202020204" pitchFamily="34" charset="0"/>
                          <a:cs typeface="Arial" panose="020B0604020202020204" pitchFamily="34" charset="0"/>
                        </a:rPr>
                        <a:t>: harmonised 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638669"/>
                  </a:ext>
                </a:extLst>
              </a:tr>
              <a:tr h="568231">
                <a:tc>
                  <a:txBody>
                    <a:bodyPr/>
                    <a:lstStyle/>
                    <a:p>
                      <a:r>
                        <a:rPr lang="en-GB" sz="1200" kern="1200" dirty="0">
                          <a:solidFill>
                            <a:schemeClr val="tx1"/>
                          </a:solidFill>
                          <a:latin typeface="Arial" panose="020B0604020202020204" pitchFamily="34" charset="0"/>
                          <a:ea typeface="+mn-ea"/>
                          <a:cs typeface="Arial" panose="020B0604020202020204" pitchFamily="34" charset="0"/>
                        </a:rPr>
                        <a:t>6f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GB" sz="1200" kern="1200" dirty="0">
                          <a:solidFill>
                            <a:schemeClr val="tx1"/>
                          </a:solidFill>
                          <a:latin typeface="Arial" panose="020B0604020202020204" pitchFamily="34" charset="0"/>
                          <a:ea typeface="+mn-ea"/>
                          <a:cs typeface="Arial" panose="020B0604020202020204" pitchFamily="34" charset="0"/>
                        </a:rPr>
                        <a:t>Attendance at performing arts institutions </a:t>
                      </a:r>
                      <a:r>
                        <a:rPr lang="en-GB" sz="1200" kern="1200" dirty="0">
                          <a:solidFill>
                            <a:schemeClr val="tx1"/>
                          </a:solidFill>
                          <a:latin typeface="Arial" panose="020B0604020202020204" pitchFamily="34" charset="0"/>
                          <a:ea typeface="+mn-ea"/>
                          <a:cs typeface="Arial" panose="020B0604020202020204" pitchFamily="34" charset="0"/>
                          <a:sym typeface="Wingdings" panose="05000000000000000000" pitchFamily="2" charset="2"/>
                        </a:rPr>
                        <a:t> music</a:t>
                      </a:r>
                      <a:endParaRPr lang="en-GB" sz="12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SK: KULT series</a:t>
                      </a:r>
                      <a:br>
                        <a:rPr lang="en-GB" sz="1200" dirty="0">
                          <a:solidFill>
                            <a:schemeClr val="tx1"/>
                          </a:solidFill>
                          <a:latin typeface="Arial" panose="020B0604020202020204" pitchFamily="34" charset="0"/>
                          <a:cs typeface="Arial" panose="020B0604020202020204" pitchFamily="34" charset="0"/>
                        </a:rPr>
                      </a:br>
                      <a:r>
                        <a:rPr lang="en-GB" sz="1200" dirty="0">
                          <a:solidFill>
                            <a:schemeClr val="tx1"/>
                          </a:solidFill>
                          <a:latin typeface="Arial" panose="020B0604020202020204" pitchFamily="34" charset="0"/>
                          <a:cs typeface="Arial" panose="020B0604020202020204" pitchFamily="34" charset="0"/>
                        </a:rPr>
                        <a:t>EU: EB 79.2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solidFill>
                          <a:highlight>
                            <a:srgbClr val="00FF00"/>
                          </a:highlight>
                          <a:latin typeface="Arial" panose="020B0604020202020204" pitchFamily="34" charset="0"/>
                          <a:cs typeface="Arial" panose="020B0604020202020204" pitchFamily="34" charset="0"/>
                        </a:rPr>
                        <a:t>OpenMusE</a:t>
                      </a:r>
                      <a:r>
                        <a:rPr lang="en-GB" sz="1200" dirty="0">
                          <a:solidFill>
                            <a:schemeClr val="tx1"/>
                          </a:solidFill>
                          <a:highlight>
                            <a:srgbClr val="00FF00"/>
                          </a:highlight>
                          <a:latin typeface="Arial" panose="020B0604020202020204" pitchFamily="34" charset="0"/>
                          <a:cs typeface="Arial" panose="020B0604020202020204" pitchFamily="34" charset="0"/>
                        </a:rPr>
                        <a:t>: harmonised 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762015"/>
                  </a:ext>
                </a:extLst>
              </a:tr>
              <a:tr h="402497">
                <a:tc>
                  <a:txBody>
                    <a:bodyPr/>
                    <a:lstStyle/>
                    <a:p>
                      <a:r>
                        <a:rPr lang="en-GB" sz="1200" kern="1200" dirty="0">
                          <a:solidFill>
                            <a:schemeClr val="tx1"/>
                          </a:solidFill>
                          <a:latin typeface="Arial" panose="020B0604020202020204" pitchFamily="34" charset="0"/>
                          <a:ea typeface="+mn-ea"/>
                          <a:cs typeface="Arial" panose="020B0604020202020204" pitchFamily="34" charset="0"/>
                        </a:rPr>
                        <a:t>6g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de-DE" sz="1200" kern="1200" dirty="0" err="1">
                          <a:solidFill>
                            <a:schemeClr val="tx1"/>
                          </a:solidFill>
                          <a:latin typeface="Arial" panose="020B0604020202020204" pitchFamily="34" charset="0"/>
                          <a:ea typeface="+mn-ea"/>
                          <a:cs typeface="Arial" panose="020B0604020202020204" pitchFamily="34" charset="0"/>
                        </a:rPr>
                        <a:t>Attendance</a:t>
                      </a:r>
                      <a:r>
                        <a:rPr lang="de-DE" sz="1200" kern="1200" dirty="0">
                          <a:solidFill>
                            <a:schemeClr val="tx1"/>
                          </a:solidFill>
                          <a:latin typeface="Arial" panose="020B0604020202020204" pitchFamily="34" charset="0"/>
                          <a:ea typeface="+mn-ea"/>
                          <a:cs typeface="Arial" panose="020B0604020202020204" pitchFamily="34" charset="0"/>
                        </a:rPr>
                        <a:t> at </a:t>
                      </a:r>
                      <a:r>
                        <a:rPr lang="de-DE" sz="1200" kern="1200" dirty="0" err="1">
                          <a:solidFill>
                            <a:schemeClr val="tx1"/>
                          </a:solidFill>
                          <a:latin typeface="Arial" panose="020B0604020202020204" pitchFamily="34" charset="0"/>
                          <a:ea typeface="+mn-ea"/>
                          <a:cs typeface="Arial" panose="020B0604020202020204" pitchFamily="34" charset="0"/>
                        </a:rPr>
                        <a:t>festivals</a:t>
                      </a:r>
                      <a:endParaRPr lang="en-GB" sz="12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SK: KULT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solidFill>
                          <a:highlight>
                            <a:srgbClr val="00FF00"/>
                          </a:highlight>
                          <a:latin typeface="Arial" panose="020B0604020202020204" pitchFamily="34" charset="0"/>
                          <a:cs typeface="Arial" panose="020B0604020202020204" pitchFamily="34" charset="0"/>
                        </a:rPr>
                        <a:t>OpenMusE</a:t>
                      </a:r>
                      <a:r>
                        <a:rPr lang="en-GB" sz="1200" dirty="0">
                          <a:solidFill>
                            <a:schemeClr val="tx1"/>
                          </a:solidFill>
                          <a:highlight>
                            <a:srgbClr val="00FF00"/>
                          </a:highlight>
                          <a:latin typeface="Arial" panose="020B0604020202020204" pitchFamily="34" charset="0"/>
                          <a:cs typeface="Arial" panose="020B0604020202020204" pitchFamily="34" charset="0"/>
                        </a:rPr>
                        <a:t>: harmonised 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8240747"/>
                  </a:ext>
                </a:extLst>
              </a:tr>
              <a:tr h="402497">
                <a:tc>
                  <a:txBody>
                    <a:bodyPr/>
                    <a:lstStyle/>
                    <a:p>
                      <a:r>
                        <a:rPr lang="en-GB" sz="1200" kern="1200" dirty="0">
                          <a:solidFill>
                            <a:schemeClr val="tx1"/>
                          </a:solidFill>
                          <a:latin typeface="Arial" panose="020B0604020202020204" pitchFamily="34" charset="0"/>
                          <a:ea typeface="+mn-ea"/>
                          <a:cs typeface="Arial" panose="020B0604020202020204" pitchFamily="34" charset="0"/>
                        </a:rPr>
                        <a:t>6h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GB" sz="1200" kern="1200" dirty="0">
                          <a:solidFill>
                            <a:schemeClr val="tx1"/>
                          </a:solidFill>
                          <a:latin typeface="Arial" panose="020B0604020202020204" pitchFamily="34" charset="0"/>
                          <a:ea typeface="+mn-ea"/>
                          <a:cs typeface="Arial" panose="020B0604020202020204" pitchFamily="34" charset="0"/>
                        </a:rPr>
                        <a:t>Aggregate attendance at cultural institutions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SK: KULT series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err="1">
                          <a:solidFill>
                            <a:schemeClr val="tx1"/>
                          </a:solidFill>
                          <a:highlight>
                            <a:srgbClr val="00FF00"/>
                          </a:highlight>
                          <a:latin typeface="Arial" panose="020B0604020202020204" pitchFamily="34" charset="0"/>
                          <a:cs typeface="Arial" panose="020B0604020202020204" pitchFamily="34" charset="0"/>
                        </a:rPr>
                        <a:t>OpenMusE</a:t>
                      </a:r>
                      <a:r>
                        <a:rPr lang="en-GB" sz="1200" dirty="0">
                          <a:solidFill>
                            <a:schemeClr val="tx1"/>
                          </a:solidFill>
                          <a:highlight>
                            <a:srgbClr val="00FF00"/>
                          </a:highlight>
                          <a:latin typeface="Arial" panose="020B0604020202020204" pitchFamily="34" charset="0"/>
                          <a:cs typeface="Arial" panose="020B0604020202020204" pitchFamily="34" charset="0"/>
                        </a:rPr>
                        <a:t>: harmonised 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540815"/>
                  </a:ext>
                </a:extLst>
              </a:tr>
              <a:tr h="402497">
                <a:tc>
                  <a:txBody>
                    <a:bodyPr/>
                    <a:lstStyle/>
                    <a:p>
                      <a:r>
                        <a:rPr lang="en-GB" sz="1200" kern="1200" dirty="0">
                          <a:solidFill>
                            <a:schemeClr val="tx1"/>
                          </a:solidFill>
                          <a:latin typeface="Arial" panose="020B0604020202020204" pitchFamily="34" charset="0"/>
                          <a:ea typeface="+mn-ea"/>
                          <a:cs typeface="Arial" panose="020B0604020202020204" pitchFamily="34" charset="0"/>
                        </a:rPr>
                        <a:t>7c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200" kern="1200" dirty="0">
                          <a:solidFill>
                            <a:schemeClr val="tx1"/>
                          </a:solidFill>
                          <a:latin typeface="Arial" panose="020B0604020202020204" pitchFamily="34" charset="0"/>
                          <a:ea typeface="+mn-ea"/>
                          <a:cs typeface="Arial" panose="020B0604020202020204" pitchFamily="34" charset="0"/>
                        </a:rPr>
                        <a:t>% of citizens who trust the media</a:t>
                      </a:r>
                      <a:endParaRPr lang="en-GB" sz="12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EU: EB; 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89471"/>
                  </a:ext>
                </a:extLst>
              </a:tr>
              <a:tr h="402497">
                <a:tc>
                  <a:txBody>
                    <a:bodyPr/>
                    <a:lstStyle/>
                    <a:p>
                      <a:r>
                        <a:rPr lang="en-GB" sz="1200" kern="1200" dirty="0">
                          <a:solidFill>
                            <a:schemeClr val="tx1"/>
                          </a:solidFill>
                          <a:latin typeface="Arial" panose="020B0604020202020204" pitchFamily="34" charset="0"/>
                          <a:ea typeface="+mn-ea"/>
                          <a:cs typeface="Arial" panose="020B0604020202020204" pitchFamily="34" charset="0"/>
                        </a:rPr>
                        <a:t>7d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200" kern="1200" dirty="0">
                          <a:solidFill>
                            <a:schemeClr val="tx1"/>
                          </a:solidFill>
                          <a:latin typeface="Arial" panose="020B0604020202020204" pitchFamily="34" charset="0"/>
                          <a:ea typeface="+mn-ea"/>
                          <a:cs typeface="Arial" panose="020B0604020202020204" pitchFamily="34" charset="0"/>
                        </a:rPr>
                        <a:t>% of the population that has no reservations about a </a:t>
                      </a:r>
                      <a:r>
                        <a:rPr lang="en-US" sz="1200" kern="1200" dirty="0" err="1">
                          <a:solidFill>
                            <a:schemeClr val="tx1"/>
                          </a:solidFill>
                          <a:latin typeface="Arial" panose="020B0604020202020204" pitchFamily="34" charset="0"/>
                          <a:ea typeface="+mn-ea"/>
                          <a:cs typeface="Arial" panose="020B0604020202020204" pitchFamily="34" charset="0"/>
                        </a:rPr>
                        <a:t>neighbour</a:t>
                      </a:r>
                      <a:r>
                        <a:rPr lang="en-US" sz="1200" kern="1200" dirty="0">
                          <a:solidFill>
                            <a:schemeClr val="tx1"/>
                          </a:solidFill>
                          <a:latin typeface="Arial" panose="020B0604020202020204" pitchFamily="34" charset="0"/>
                          <a:ea typeface="+mn-ea"/>
                          <a:cs typeface="Arial" panose="020B0604020202020204" pitchFamily="34" charset="0"/>
                        </a:rPr>
                        <a:t> from another culture</a:t>
                      </a:r>
                      <a:endParaRPr lang="en-GB" sz="12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EU: EVS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33585"/>
                  </a:ext>
                </a:extLst>
              </a:tr>
              <a:tr h="402497">
                <a:tc>
                  <a:txBody>
                    <a:bodyPr/>
                    <a:lstStyle/>
                    <a:p>
                      <a:r>
                        <a:rPr lang="en-GB" sz="1200" kern="1200" dirty="0">
                          <a:solidFill>
                            <a:schemeClr val="tx1"/>
                          </a:solidFill>
                          <a:latin typeface="Arial" panose="020B0604020202020204" pitchFamily="34" charset="0"/>
                          <a:ea typeface="+mn-ea"/>
                          <a:cs typeface="Arial" panose="020B0604020202020204" pitchFamily="34" charset="0"/>
                        </a:rPr>
                        <a:t>7g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US" sz="1200" kern="1200" dirty="0">
                          <a:solidFill>
                            <a:schemeClr val="tx1"/>
                          </a:solidFill>
                          <a:latin typeface="Arial" panose="020B0604020202020204" pitchFamily="34" charset="0"/>
                          <a:ea typeface="+mn-ea"/>
                          <a:cs typeface="Arial" panose="020B0604020202020204" pitchFamily="34" charset="0"/>
                        </a:rPr>
                        <a:t>% of the population who agree that other people can be trusted</a:t>
                      </a:r>
                      <a:endParaRPr lang="en-GB" sz="1200" kern="1200" dirty="0">
                        <a:solidFill>
                          <a:schemeClr val="tx1"/>
                        </a:solidFill>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latin typeface="Arial" panose="020B0604020202020204" pitchFamily="34" charset="0"/>
                          <a:cs typeface="Arial" panose="020B0604020202020204" pitchFamily="34" charset="0"/>
                        </a:rPr>
                        <a:t>EU: EVS; 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868831"/>
                  </a:ext>
                </a:extLst>
              </a:tr>
            </a:tbl>
          </a:graphicData>
        </a:graphic>
      </p:graphicFrame>
    </p:spTree>
    <p:extLst>
      <p:ext uri="{BB962C8B-B14F-4D97-AF65-F5344CB8AC3E}">
        <p14:creationId xmlns:p14="http://schemas.microsoft.com/office/powerpoint/2010/main" val="1219223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a:t>
            </a:fld>
            <a:endParaRPr lang="en-GB" noProof="0"/>
          </a:p>
        </p:txBody>
      </p:sp>
      <p:graphicFrame>
        <p:nvGraphicFramePr>
          <p:cNvPr id="9" name="Tabelle 8">
            <a:extLst>
              <a:ext uri="{FF2B5EF4-FFF2-40B4-BE49-F238E27FC236}">
                <a16:creationId xmlns:a16="http://schemas.microsoft.com/office/drawing/2014/main" id="{F67FD40A-292A-4F20-9F02-375C25FC49C9}"/>
              </a:ext>
            </a:extLst>
          </p:cNvPr>
          <p:cNvGraphicFramePr>
            <a:graphicFrameLocks noGrp="1"/>
          </p:cNvGraphicFramePr>
          <p:nvPr>
            <p:extLst>
              <p:ext uri="{D42A27DB-BD31-4B8C-83A1-F6EECF244321}">
                <p14:modId xmlns:p14="http://schemas.microsoft.com/office/powerpoint/2010/main" val="2776377485"/>
              </p:ext>
            </p:extLst>
          </p:nvPr>
        </p:nvGraphicFramePr>
        <p:xfrm>
          <a:off x="524926" y="1255350"/>
          <a:ext cx="10835331" cy="4511040"/>
        </p:xfrm>
        <a:graphic>
          <a:graphicData uri="http://schemas.openxmlformats.org/drawingml/2006/table">
            <a:tbl>
              <a:tblPr firstRow="1" bandRow="1">
                <a:tableStyleId>{69012ECD-51FC-41F1-AA8D-1B2483CD663E}</a:tableStyleId>
              </a:tblPr>
              <a:tblGrid>
                <a:gridCol w="1085090">
                  <a:extLst>
                    <a:ext uri="{9D8B030D-6E8A-4147-A177-3AD203B41FA5}">
                      <a16:colId xmlns:a16="http://schemas.microsoft.com/office/drawing/2014/main" val="2418345175"/>
                    </a:ext>
                  </a:extLst>
                </a:gridCol>
                <a:gridCol w="7022540">
                  <a:extLst>
                    <a:ext uri="{9D8B030D-6E8A-4147-A177-3AD203B41FA5}">
                      <a16:colId xmlns:a16="http://schemas.microsoft.com/office/drawing/2014/main" val="2257305801"/>
                    </a:ext>
                  </a:extLst>
                </a:gridCol>
                <a:gridCol w="2727701">
                  <a:extLst>
                    <a:ext uri="{9D8B030D-6E8A-4147-A177-3AD203B41FA5}">
                      <a16:colId xmlns:a16="http://schemas.microsoft.com/office/drawing/2014/main" val="2714036060"/>
                    </a:ext>
                  </a:extLst>
                </a:gridCol>
              </a:tblGrid>
              <a:tr h="360000">
                <a:tc>
                  <a:txBody>
                    <a:bodyPr/>
                    <a:lstStyle/>
                    <a:p>
                      <a:r>
                        <a:rPr lang="en-GB" sz="2000" b="1" kern="1200" dirty="0">
                          <a:solidFill>
                            <a:schemeClr val="bg1"/>
                          </a:solidFill>
                          <a:latin typeface="Arial" panose="020B0604020202020204" pitchFamily="34" charset="0"/>
                          <a:ea typeface="+mn-ea"/>
                          <a:cs typeface="Arial" panose="020B0604020202020204" pitchFamily="34" charset="0"/>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2000" dirty="0">
                          <a:latin typeface="Arial" panose="020B0604020202020204" pitchFamily="34" charset="0"/>
                          <a:cs typeface="Arial" panose="020B0604020202020204" pitchFamily="34" charset="0"/>
                        </a:rPr>
                        <a:t>Indicator description in Slovak policy document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1800" dirty="0">
                          <a:latin typeface="Arial" panose="020B0604020202020204" pitchFamily="34" charset="0"/>
                          <a:cs typeface="Arial" panose="020B0604020202020204" pitchFamily="34" charset="0"/>
                        </a:rPr>
                        <a:t>Data 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925095230"/>
                  </a:ext>
                </a:extLst>
              </a:tr>
              <a:tr h="360000">
                <a:tc>
                  <a:txBody>
                    <a:bodyPr/>
                    <a:lstStyle/>
                    <a:p>
                      <a:r>
                        <a:rPr lang="en-GB" sz="1800" dirty="0">
                          <a:latin typeface="Arial" panose="020B0604020202020204" pitchFamily="34" charset="0"/>
                          <a:cs typeface="Arial" panose="020B0604020202020204" pitchFamily="34" charset="0"/>
                        </a:rPr>
                        <a:t>2e</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Arial" panose="020B0604020202020204" pitchFamily="34" charset="0"/>
                          <a:ea typeface="+mn-ea"/>
                          <a:cs typeface="Arial" panose="020B0604020202020204" pitchFamily="34" charset="0"/>
                        </a:rPr>
                        <a:t>Reduction of investment gap in the culture sector compared to investment needs at baseline, which foresees a 640-million-euro excess investment till 2030. This is relevant for our </a:t>
                      </a:r>
                      <a:r>
                        <a:rPr lang="en-GB" sz="1800" i="1" kern="1200" dirty="0">
                          <a:solidFill>
                            <a:schemeClr val="tx1"/>
                          </a:solidFill>
                          <a:effectLst/>
                          <a:latin typeface="Arial" panose="020B0604020202020204" pitchFamily="34" charset="0"/>
                          <a:ea typeface="+mn-ea"/>
                          <a:cs typeface="Arial" panose="020B0604020202020204" pitchFamily="34" charset="0"/>
                        </a:rPr>
                        <a:t>Music economy</a:t>
                      </a:r>
                      <a:r>
                        <a:rPr lang="en-GB" sz="1800" kern="1200" dirty="0">
                          <a:solidFill>
                            <a:schemeClr val="tx1"/>
                          </a:solidFill>
                          <a:effectLst/>
                          <a:latin typeface="Arial" panose="020B0604020202020204" pitchFamily="34" charset="0"/>
                          <a:ea typeface="+mn-ea"/>
                          <a:cs typeface="Arial" panose="020B0604020202020204" pitchFamily="34" charset="0"/>
                        </a:rPr>
                        <a:t> and </a:t>
                      </a:r>
                      <a:r>
                        <a:rPr lang="en-GB" sz="1800" i="1" kern="1200" dirty="0">
                          <a:solidFill>
                            <a:schemeClr val="tx1"/>
                          </a:solidFill>
                          <a:effectLst/>
                          <a:latin typeface="Arial" panose="020B0604020202020204" pitchFamily="34" charset="0"/>
                          <a:ea typeface="+mn-ea"/>
                          <a:cs typeface="Arial" panose="020B0604020202020204" pitchFamily="34" charset="0"/>
                        </a:rPr>
                        <a:t>Sustainability</a:t>
                      </a:r>
                      <a:r>
                        <a:rPr lang="en-GB" sz="1800" kern="1200" dirty="0">
                          <a:solidFill>
                            <a:schemeClr val="tx1"/>
                          </a:solidFill>
                          <a:effectLst/>
                          <a:latin typeface="Arial" panose="020B0604020202020204" pitchFamily="34" charset="0"/>
                          <a:ea typeface="+mn-ea"/>
                          <a:cs typeface="Arial" panose="020B0604020202020204" pitchFamily="34" charset="0"/>
                        </a:rPr>
                        <a:t> pillars.</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a:solidFill>
                            <a:schemeClr val="tx1"/>
                          </a:solidFill>
                          <a:effectLst/>
                          <a:latin typeface="+mn-lt"/>
                          <a:ea typeface="+mn-ea"/>
                          <a:cs typeface="+mn-cs"/>
                        </a:rPr>
                        <a:t>s.  </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7302821"/>
                  </a:ext>
                </a:extLst>
              </a:tr>
              <a:tr h="360000">
                <a:tc>
                  <a:txBody>
                    <a:bodyPr/>
                    <a:lstStyle/>
                    <a:p>
                      <a:r>
                        <a:rPr lang="en-GB" sz="1800" dirty="0">
                          <a:solidFill>
                            <a:schemeClr val="tx1"/>
                          </a:solidFill>
                          <a:latin typeface="Arial" panose="020B0604020202020204" pitchFamily="34" charset="0"/>
                          <a:cs typeface="Arial" panose="020B0604020202020204" pitchFamily="34" charset="0"/>
                        </a:rPr>
                        <a:t>2a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sz="1800" kern="1200" dirty="0">
                          <a:solidFill>
                            <a:schemeClr val="tx1"/>
                          </a:solidFill>
                          <a:effectLst/>
                          <a:latin typeface="Arial" panose="020B0604020202020204" pitchFamily="34" charset="0"/>
                          <a:ea typeface="+mn-ea"/>
                          <a:cs typeface="Arial" panose="020B0604020202020204" pitchFamily="34" charset="0"/>
                        </a:rPr>
                        <a:t>Share of value added of culture and creative industries in the value added of the economy, which is projected to grow at a higher rate than the Slovak economy. This is a key interest in our </a:t>
                      </a:r>
                      <a:r>
                        <a:rPr lang="en-GB" sz="1800" i="1" kern="1200" dirty="0">
                          <a:solidFill>
                            <a:schemeClr val="tx1"/>
                          </a:solidFill>
                          <a:effectLst/>
                          <a:latin typeface="Arial" panose="020B0604020202020204" pitchFamily="34" charset="0"/>
                          <a:ea typeface="+mn-ea"/>
                          <a:cs typeface="Arial" panose="020B0604020202020204" pitchFamily="34" charset="0"/>
                        </a:rPr>
                        <a:t>Music economy</a:t>
                      </a:r>
                      <a:r>
                        <a:rPr lang="en-GB" sz="1800" kern="1200" dirty="0">
                          <a:solidFill>
                            <a:schemeClr val="tx1"/>
                          </a:solidFill>
                          <a:effectLst/>
                          <a:latin typeface="Arial" panose="020B0604020202020204" pitchFamily="34" charset="0"/>
                          <a:ea typeface="+mn-ea"/>
                          <a:cs typeface="Arial" panose="020B0604020202020204" pitchFamily="34" charset="0"/>
                        </a:rPr>
                        <a:t> research.</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err="1">
                          <a:solidFill>
                            <a:schemeClr val="tx1"/>
                          </a:solidFill>
                          <a:effectLst/>
                          <a:latin typeface="+mn-lt"/>
                          <a:ea typeface="+mn-ea"/>
                          <a:cs typeface="+mn-cs"/>
                        </a:rPr>
                        <a:t>Roč</a:t>
                      </a:r>
                      <a:r>
                        <a:rPr lang="en-GB" sz="1800" kern="1200" dirty="0">
                          <a:solidFill>
                            <a:schemeClr val="tx1"/>
                          </a:solidFill>
                          <a:effectLst/>
                          <a:latin typeface="+mn-lt"/>
                          <a:ea typeface="+mn-ea"/>
                          <a:cs typeface="+mn-cs"/>
                        </a:rPr>
                        <a:t> 1-01, </a:t>
                      </a:r>
                      <a:r>
                        <a:rPr lang="en-GB" sz="1800" kern="1200" dirty="0" err="1">
                          <a:solidFill>
                            <a:schemeClr val="tx1"/>
                          </a:solidFill>
                          <a:effectLst/>
                          <a:latin typeface="+mn-lt"/>
                          <a:ea typeface="+mn-ea"/>
                          <a:cs typeface="+mn-cs"/>
                        </a:rPr>
                        <a:t>Roč</a:t>
                      </a:r>
                      <a:r>
                        <a:rPr lang="en-GB" sz="1800" kern="1200" dirty="0">
                          <a:solidFill>
                            <a:schemeClr val="tx1"/>
                          </a:solidFill>
                          <a:effectLst/>
                          <a:latin typeface="+mn-lt"/>
                          <a:ea typeface="+mn-ea"/>
                          <a:cs typeface="+mn-cs"/>
                        </a:rPr>
                        <a:t> 2-01, KULT, LFS, harmonized Open Music Europe surveys. </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573551"/>
                  </a:ext>
                </a:extLst>
              </a:tr>
              <a:tr h="360000">
                <a:tc>
                  <a:txBody>
                    <a:bodyPr/>
                    <a:lstStyle/>
                    <a:p>
                      <a:r>
                        <a:rPr lang="en-GB" sz="1800" dirty="0">
                          <a:latin typeface="Arial" panose="020B0604020202020204" pitchFamily="34" charset="0"/>
                          <a:cs typeface="Arial" panose="020B0604020202020204" pitchFamily="34" charset="0"/>
                        </a:rPr>
                        <a:t>2d, 2f</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sz="1800" kern="1200" dirty="0">
                          <a:solidFill>
                            <a:schemeClr val="tx1"/>
                          </a:solidFill>
                          <a:effectLst/>
                          <a:latin typeface="Arial" panose="020B0604020202020204" pitchFamily="34" charset="0"/>
                          <a:ea typeface="+mn-ea"/>
                          <a:cs typeface="Arial" panose="020B0604020202020204" pitchFamily="34" charset="0"/>
                        </a:rPr>
                        <a:t>Share of own revenues, which are expected to grow. The growth of revenues in the music industry is a key target for all our research, including </a:t>
                      </a:r>
                      <a:r>
                        <a:rPr lang="en-GB" sz="1800" i="1" kern="1200" dirty="0">
                          <a:solidFill>
                            <a:schemeClr val="tx1"/>
                          </a:solidFill>
                          <a:effectLst/>
                          <a:latin typeface="Arial" panose="020B0604020202020204" pitchFamily="34" charset="0"/>
                          <a:ea typeface="+mn-ea"/>
                          <a:cs typeface="Arial" panose="020B0604020202020204" pitchFamily="34" charset="0"/>
                        </a:rPr>
                        <a:t>Innovation,</a:t>
                      </a:r>
                      <a:r>
                        <a:rPr lang="en-GB" sz="1800" kern="1200" dirty="0">
                          <a:solidFill>
                            <a:schemeClr val="tx1"/>
                          </a:solidFill>
                          <a:effectLst/>
                          <a:latin typeface="Arial" panose="020B0604020202020204" pitchFamily="34" charset="0"/>
                          <a:ea typeface="+mn-ea"/>
                          <a:cs typeface="Arial" panose="020B0604020202020204" pitchFamily="34" charset="0"/>
                        </a:rPr>
                        <a:t> too</a:t>
                      </a:r>
                      <a:r>
                        <a:rPr lang="en-GB" sz="1800" i="1" kern="1200" dirty="0">
                          <a:solidFill>
                            <a:schemeClr val="tx1"/>
                          </a:solidFill>
                          <a:effectLst/>
                          <a:latin typeface="Arial" panose="020B0604020202020204" pitchFamily="34" charset="0"/>
                          <a:ea typeface="+mn-ea"/>
                          <a:cs typeface="Arial" panose="020B0604020202020204" pitchFamily="34" charset="0"/>
                        </a:rPr>
                        <a:t>.</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err="1">
                          <a:solidFill>
                            <a:schemeClr val="tx1"/>
                          </a:solidFill>
                          <a:effectLst/>
                          <a:latin typeface="+mn-lt"/>
                          <a:ea typeface="+mn-ea"/>
                          <a:cs typeface="+mn-cs"/>
                        </a:rPr>
                        <a:t>Roč</a:t>
                      </a:r>
                      <a:r>
                        <a:rPr lang="en-GB" sz="1800" kern="1200" dirty="0">
                          <a:solidFill>
                            <a:schemeClr val="tx1"/>
                          </a:solidFill>
                          <a:effectLst/>
                          <a:latin typeface="+mn-lt"/>
                          <a:ea typeface="+mn-ea"/>
                          <a:cs typeface="+mn-cs"/>
                        </a:rPr>
                        <a:t> 1-01, </a:t>
                      </a:r>
                      <a:r>
                        <a:rPr lang="en-GB" sz="1800" kern="1200" dirty="0" err="1">
                          <a:solidFill>
                            <a:schemeClr val="tx1"/>
                          </a:solidFill>
                          <a:effectLst/>
                          <a:latin typeface="+mn-lt"/>
                          <a:ea typeface="+mn-ea"/>
                          <a:cs typeface="+mn-cs"/>
                        </a:rPr>
                        <a:t>Roč</a:t>
                      </a:r>
                      <a:r>
                        <a:rPr lang="en-GB" sz="1800" kern="1200" dirty="0">
                          <a:solidFill>
                            <a:schemeClr val="tx1"/>
                          </a:solidFill>
                          <a:effectLst/>
                          <a:latin typeface="+mn-lt"/>
                          <a:ea typeface="+mn-ea"/>
                          <a:cs typeface="+mn-cs"/>
                        </a:rPr>
                        <a:t> 2-01, KULT, , harmonized Open Music Europe surveys.  </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638669"/>
                  </a:ext>
                </a:extLst>
              </a:tr>
              <a:tr h="360000">
                <a:tc>
                  <a:txBody>
                    <a:bodyPr/>
                    <a:lstStyle/>
                    <a:p>
                      <a:r>
                        <a:rPr lang="en-GB" sz="1800" dirty="0">
                          <a:latin typeface="Arial" panose="020B0604020202020204" pitchFamily="34" charset="0"/>
                          <a:cs typeface="Arial" panose="020B0604020202020204" pitchFamily="34" charset="0"/>
                        </a:rPr>
                        <a:t>SDG</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GB" sz="1800" dirty="0">
                          <a:effectLst/>
                          <a:latin typeface="Arial" panose="020B0604020202020204" pitchFamily="34" charset="0"/>
                          <a:ea typeface="Cambria" panose="02040503050406030204" pitchFamily="18" charset="0"/>
                          <a:cs typeface="Arial" panose="020B0604020202020204" pitchFamily="34" charset="0"/>
                        </a:rPr>
                        <a:t>Amount of revenue of economic units engaged in the business of in the field of creative industries (it is a component of </a:t>
                      </a:r>
                      <a:r>
                        <a:rPr lang="en-GB"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2a</a:t>
                      </a:r>
                      <a:r>
                        <a:rPr lang="en-GB" sz="1800" dirty="0">
                          <a:effectLst/>
                          <a:latin typeface="Arial" panose="020B0604020202020204" pitchFamily="34" charset="0"/>
                          <a:ea typeface="Cambria" panose="02040503050406030204" pitchFamily="18" charset="0"/>
                          <a:cs typeface="Arial" panose="020B0604020202020204" pitchFamily="34" charset="0"/>
                        </a:rPr>
                        <a:t> , </a:t>
                      </a:r>
                      <a:r>
                        <a:rPr lang="en-GB"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2c</a:t>
                      </a:r>
                      <a:r>
                        <a:rPr lang="en-GB" sz="1800" dirty="0">
                          <a:effectLst/>
                          <a:latin typeface="Arial" panose="020B0604020202020204" pitchFamily="34" charset="0"/>
                          <a:ea typeface="Cambria" panose="02040503050406030204" pitchFamily="18" charset="0"/>
                          <a:cs typeface="Arial" panose="020B0604020202020204" pitchFamily="34" charset="0"/>
                        </a:rPr>
                        <a:t>, </a:t>
                      </a:r>
                      <a:r>
                        <a:rPr lang="en-GB" sz="1800" dirty="0">
                          <a:solidFill>
                            <a:srgbClr val="000000"/>
                          </a:solidFill>
                          <a:effectLst/>
                          <a:latin typeface="Arial" panose="020B0604020202020204" pitchFamily="34" charset="0"/>
                          <a:ea typeface="Cambria" panose="02040503050406030204" pitchFamily="18" charset="0"/>
                          <a:cs typeface="Arial" panose="020B0604020202020204" pitchFamily="34" charset="0"/>
                        </a:rPr>
                        <a:t>2d</a:t>
                      </a:r>
                      <a:r>
                        <a:rPr lang="en-GB" sz="1800" dirty="0">
                          <a:effectLst/>
                          <a:latin typeface="Arial" panose="020B0604020202020204" pitchFamily="34" charset="0"/>
                          <a:ea typeface="Cambria" panose="02040503050406030204" pitchFamily="18" charset="0"/>
                          <a:cs typeface="Arial" panose="020B0604020202020204" pitchFamily="34" charset="0"/>
                        </a:rPr>
                        <a:t> and can be measured together.)</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mn-lt"/>
                          <a:ea typeface="+mn-ea"/>
                          <a:cs typeface="+mn-cs"/>
                        </a:rPr>
                        <a:t>See above.</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762015"/>
                  </a:ext>
                </a:extLst>
              </a:tr>
            </a:tbl>
          </a:graphicData>
        </a:graphic>
      </p:graphicFrame>
      <p:sp>
        <p:nvSpPr>
          <p:cNvPr id="6" name="Titel 1">
            <a:extLst>
              <a:ext uri="{FF2B5EF4-FFF2-40B4-BE49-F238E27FC236}">
                <a16:creationId xmlns:a16="http://schemas.microsoft.com/office/drawing/2014/main" id="{CB9DEE2C-A256-4917-940B-D71546F2851C}"/>
              </a:ext>
            </a:extLst>
          </p:cNvPr>
          <p:cNvSpPr txBox="1">
            <a:spLocks/>
          </p:cNvSpPr>
          <p:nvPr/>
        </p:nvSpPr>
        <p:spPr>
          <a:xfrm>
            <a:off x="185980" y="263469"/>
            <a:ext cx="11807952" cy="805911"/>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2300" b="1" kern="1200">
                <a:solidFill>
                  <a:schemeClr val="accent1"/>
                </a:solidFill>
                <a:latin typeface="+mj-lt"/>
                <a:ea typeface="+mj-ea"/>
                <a:cs typeface="+mj-cs"/>
              </a:defRPr>
            </a:lvl1pPr>
          </a:lstStyle>
          <a:p>
            <a:pPr algn="ctr"/>
            <a:r>
              <a:rPr lang="en-GB" sz="4400" dirty="0">
                <a:latin typeface="Roboto" panose="02000000000000000000" pitchFamily="2" charset="0"/>
                <a:ea typeface="Roboto" panose="02000000000000000000" pitchFamily="2" charset="0"/>
              </a:rPr>
              <a:t>Measurements/Indicators</a:t>
            </a:r>
          </a:p>
        </p:txBody>
      </p:sp>
    </p:spTree>
    <p:extLst>
      <p:ext uri="{BB962C8B-B14F-4D97-AF65-F5344CB8AC3E}">
        <p14:creationId xmlns:p14="http://schemas.microsoft.com/office/powerpoint/2010/main" val="316227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30</a:t>
            </a:fld>
            <a:endParaRPr lang="en-GB" noProof="0"/>
          </a:p>
        </p:txBody>
      </p:sp>
      <p:sp>
        <p:nvSpPr>
          <p:cNvPr id="6" name="Titel 1">
            <a:extLst>
              <a:ext uri="{FF2B5EF4-FFF2-40B4-BE49-F238E27FC236}">
                <a16:creationId xmlns:a16="http://schemas.microsoft.com/office/drawing/2014/main" id="{CB9DEE2C-A256-4917-940B-D71546F2851C}"/>
              </a:ext>
            </a:extLst>
          </p:cNvPr>
          <p:cNvSpPr txBox="1">
            <a:spLocks/>
          </p:cNvSpPr>
          <p:nvPr/>
        </p:nvSpPr>
        <p:spPr>
          <a:xfrm>
            <a:off x="185980" y="263469"/>
            <a:ext cx="11807952" cy="805911"/>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2300" b="1" kern="1200">
                <a:solidFill>
                  <a:schemeClr val="accent1"/>
                </a:solidFill>
                <a:latin typeface="+mj-lt"/>
                <a:ea typeface="+mj-ea"/>
                <a:cs typeface="+mj-cs"/>
              </a:defRPr>
            </a:lvl1pPr>
          </a:lstStyle>
          <a:p>
            <a:pPr algn="ctr"/>
            <a:r>
              <a:rPr lang="en-GB" sz="4400" dirty="0">
                <a:latin typeface="Roboto" panose="02000000000000000000" pitchFamily="2" charset="0"/>
                <a:ea typeface="Roboto" panose="02000000000000000000" pitchFamily="2" charset="0"/>
              </a:rPr>
              <a:t>Survey harmonisation</a:t>
            </a:r>
          </a:p>
        </p:txBody>
      </p:sp>
      <p:sp>
        <p:nvSpPr>
          <p:cNvPr id="2" name="TextBox 1">
            <a:extLst>
              <a:ext uri="{FF2B5EF4-FFF2-40B4-BE49-F238E27FC236}">
                <a16:creationId xmlns:a16="http://schemas.microsoft.com/office/drawing/2014/main" id="{AB3A759D-8302-747A-8910-188CA4EBB44D}"/>
              </a:ext>
            </a:extLst>
          </p:cNvPr>
          <p:cNvSpPr txBox="1"/>
          <p:nvPr/>
        </p:nvSpPr>
        <p:spPr>
          <a:xfrm>
            <a:off x="589615" y="1239864"/>
            <a:ext cx="3873897" cy="4801314"/>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Many indicators can be provided with international comparison (CZ, HU, PL, EU average, etc) with the means of retrospective survey harmonisation.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We can provide further, new indicators with international comparison with ex ante survey harmonisation.</a:t>
            </a: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Even more can be achieved with an effective data coordination and concept harmonisation, which allows data integration or data fusion from various ICET transaction sources, including so-called administrative source like tax records or royalty accounts.</a:t>
            </a:r>
          </a:p>
        </p:txBody>
      </p:sp>
      <p:pic>
        <p:nvPicPr>
          <p:cNvPr id="7" name="Picture 6" descr="A screenshot of a graph&#10;&#10;Description automatically generated">
            <a:extLst>
              <a:ext uri="{FF2B5EF4-FFF2-40B4-BE49-F238E27FC236}">
                <a16:creationId xmlns:a16="http://schemas.microsoft.com/office/drawing/2014/main" id="{34587F57-5135-F1A0-9DA8-A1038D09470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38114" y="1239864"/>
            <a:ext cx="6664271" cy="4998203"/>
          </a:xfrm>
          <a:prstGeom prst="rect">
            <a:avLst/>
          </a:prstGeom>
        </p:spPr>
      </p:pic>
    </p:spTree>
    <p:extLst>
      <p:ext uri="{BB962C8B-B14F-4D97-AF65-F5344CB8AC3E}">
        <p14:creationId xmlns:p14="http://schemas.microsoft.com/office/powerpoint/2010/main" val="1513475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SKMIR</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31</a:t>
            </a:fld>
            <a:endParaRPr lang="en-GB" noProof="0"/>
          </a:p>
        </p:txBody>
      </p:sp>
      <p:sp>
        <p:nvSpPr>
          <p:cNvPr id="22" name="Rectangle 21">
            <a:extLst>
              <a:ext uri="{FF2B5EF4-FFF2-40B4-BE49-F238E27FC236}">
                <a16:creationId xmlns:a16="http://schemas.microsoft.com/office/drawing/2014/main" id="{03553BB8-9738-C750-DB2B-2C00ED8AA76B}"/>
              </a:ext>
            </a:extLst>
          </p:cNvPr>
          <p:cNvSpPr/>
          <p:nvPr/>
        </p:nvSpPr>
        <p:spPr>
          <a:xfrm>
            <a:off x="319709" y="2919612"/>
            <a:ext cx="3600000" cy="720000"/>
          </a:xfrm>
          <a:prstGeom prst="rect">
            <a:avLst/>
          </a:prstGeom>
          <a:solidFill>
            <a:schemeClr val="bg1"/>
          </a:solidFill>
          <a:ln>
            <a:solidFill>
              <a:srgbClr val="4EC0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BAAE6DA-124A-DBA1-491E-BE425D4AF8C8}"/>
              </a:ext>
            </a:extLst>
          </p:cNvPr>
          <p:cNvSpPr/>
          <p:nvPr/>
        </p:nvSpPr>
        <p:spPr>
          <a:xfrm>
            <a:off x="4224945" y="2919612"/>
            <a:ext cx="7541054" cy="720000"/>
          </a:xfrm>
          <a:prstGeom prst="rect">
            <a:avLst/>
          </a:prstGeom>
          <a:ln>
            <a:solidFill>
              <a:srgbClr val="003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824AFF7-7DB7-0904-6388-6797C0A4814D}"/>
              </a:ext>
            </a:extLst>
          </p:cNvPr>
          <p:cNvSpPr/>
          <p:nvPr/>
        </p:nvSpPr>
        <p:spPr>
          <a:xfrm>
            <a:off x="319708" y="3966374"/>
            <a:ext cx="7505237" cy="720000"/>
          </a:xfrm>
          <a:prstGeom prst="rect">
            <a:avLst/>
          </a:prstGeom>
          <a:solidFill>
            <a:schemeClr val="bg1"/>
          </a:solidFill>
          <a:ln>
            <a:solidFill>
              <a:srgbClr val="4EC0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06AC1923-A772-D293-F30E-E2BCA3097F4D}"/>
              </a:ext>
            </a:extLst>
          </p:cNvPr>
          <p:cNvSpPr/>
          <p:nvPr/>
        </p:nvSpPr>
        <p:spPr>
          <a:xfrm>
            <a:off x="8165999" y="3966374"/>
            <a:ext cx="3600000" cy="720000"/>
          </a:xfrm>
          <a:prstGeom prst="rect">
            <a:avLst/>
          </a:prstGeom>
          <a:ln>
            <a:solidFill>
              <a:srgbClr val="003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id="{1A0F8170-7922-A4EF-DF70-8FC5E0E7E3EF}"/>
              </a:ext>
            </a:extLst>
          </p:cNvPr>
          <p:cNvGrpSpPr/>
          <p:nvPr/>
        </p:nvGrpSpPr>
        <p:grpSpPr>
          <a:xfrm>
            <a:off x="4242854" y="1914805"/>
            <a:ext cx="3600000" cy="720000"/>
            <a:chOff x="4242854" y="1914805"/>
            <a:chExt cx="3600000" cy="720000"/>
          </a:xfrm>
        </p:grpSpPr>
        <p:sp>
          <p:nvSpPr>
            <p:cNvPr id="13" name="Rectangle 12">
              <a:extLst>
                <a:ext uri="{FF2B5EF4-FFF2-40B4-BE49-F238E27FC236}">
                  <a16:creationId xmlns:a16="http://schemas.microsoft.com/office/drawing/2014/main" id="{21C5BD38-C3E9-4E42-A6A2-0D174CD23E47}"/>
                </a:ext>
              </a:extLst>
            </p:cNvPr>
            <p:cNvSpPr/>
            <p:nvPr/>
          </p:nvSpPr>
          <p:spPr>
            <a:xfrm>
              <a:off x="4242854" y="1914805"/>
              <a:ext cx="3600000" cy="720000"/>
            </a:xfrm>
            <a:prstGeom prst="rect">
              <a:avLst/>
            </a:prstGeom>
            <a:solidFill>
              <a:schemeClr val="bg1"/>
            </a:solidFill>
            <a:ln>
              <a:solidFill>
                <a:srgbClr val="BAC6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F706E0A3-F0A5-A9F6-FDB7-CBB1D06CE3AE}"/>
                </a:ext>
              </a:extLst>
            </p:cNvPr>
            <p:cNvSpPr txBox="1"/>
            <p:nvPr/>
          </p:nvSpPr>
          <p:spPr>
            <a:xfrm>
              <a:off x="4242854" y="1951640"/>
              <a:ext cx="3600000" cy="646331"/>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Census</a:t>
              </a:r>
              <a:r>
                <a:rPr lang="en-GB" dirty="0">
                  <a:latin typeface="Roboto" panose="02000000000000000000" pitchFamily="2" charset="0"/>
                  <a:ea typeface="Roboto" panose="02000000000000000000" pitchFamily="2" charset="0"/>
                </a:rPr>
                <a:t>: every person receives questions</a:t>
              </a:r>
            </a:p>
          </p:txBody>
        </p:sp>
      </p:grpSp>
      <p:grpSp>
        <p:nvGrpSpPr>
          <p:cNvPr id="44" name="Group 43">
            <a:extLst>
              <a:ext uri="{FF2B5EF4-FFF2-40B4-BE49-F238E27FC236}">
                <a16:creationId xmlns:a16="http://schemas.microsoft.com/office/drawing/2014/main" id="{CCD3B0CF-F483-EC40-05CD-EA5EAE8ACCAF}"/>
              </a:ext>
            </a:extLst>
          </p:cNvPr>
          <p:cNvGrpSpPr/>
          <p:nvPr/>
        </p:nvGrpSpPr>
        <p:grpSpPr>
          <a:xfrm>
            <a:off x="319709" y="1914805"/>
            <a:ext cx="3600000" cy="720000"/>
            <a:chOff x="319709" y="1914805"/>
            <a:chExt cx="3600000" cy="720000"/>
          </a:xfrm>
        </p:grpSpPr>
        <p:sp>
          <p:nvSpPr>
            <p:cNvPr id="10" name="Rectangle 9">
              <a:extLst>
                <a:ext uri="{FF2B5EF4-FFF2-40B4-BE49-F238E27FC236}">
                  <a16:creationId xmlns:a16="http://schemas.microsoft.com/office/drawing/2014/main" id="{B4FAFE55-EBAE-C97C-54C7-1DAA020C3278}"/>
                </a:ext>
              </a:extLst>
            </p:cNvPr>
            <p:cNvSpPr/>
            <p:nvPr/>
          </p:nvSpPr>
          <p:spPr>
            <a:xfrm>
              <a:off x="319709" y="1914805"/>
              <a:ext cx="3600000" cy="720000"/>
            </a:xfrm>
            <a:prstGeom prst="rect">
              <a:avLst/>
            </a:prstGeom>
            <a:solidFill>
              <a:schemeClr val="bg1"/>
            </a:solidFill>
            <a:ln>
              <a:solidFill>
                <a:srgbClr val="BAC6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80D5C3AD-D345-B639-F9FA-092AC2885596}"/>
                </a:ext>
              </a:extLst>
            </p:cNvPr>
            <p:cNvSpPr txBox="1"/>
            <p:nvPr/>
          </p:nvSpPr>
          <p:spPr>
            <a:xfrm>
              <a:off x="319709" y="1951640"/>
              <a:ext cx="3600000" cy="646331"/>
            </a:xfrm>
            <a:prstGeom prst="rect">
              <a:avLst/>
            </a:prstGeom>
            <a:noFill/>
          </p:spPr>
          <p:txBody>
            <a:bodyPr wrap="square" rtlCol="0">
              <a:spAutoFit/>
            </a:bodyPr>
            <a:lstStyle/>
            <a:p>
              <a:r>
                <a:rPr lang="en-GB" b="1" dirty="0">
                  <a:latin typeface="Roboto" panose="02000000000000000000" pitchFamily="2" charset="0"/>
                  <a:ea typeface="Roboto" panose="02000000000000000000" pitchFamily="2" charset="0"/>
                </a:rPr>
                <a:t>Sample survey</a:t>
              </a:r>
              <a:r>
                <a:rPr lang="en-GB" dirty="0">
                  <a:latin typeface="Roboto" panose="02000000000000000000" pitchFamily="2" charset="0"/>
                  <a:ea typeface="Roboto" panose="02000000000000000000" pitchFamily="2" charset="0"/>
                </a:rPr>
                <a:t>: randomly selected persons from register</a:t>
              </a:r>
            </a:p>
          </p:txBody>
        </p:sp>
      </p:grpSp>
      <p:grpSp>
        <p:nvGrpSpPr>
          <p:cNvPr id="45" name="Group 44">
            <a:extLst>
              <a:ext uri="{FF2B5EF4-FFF2-40B4-BE49-F238E27FC236}">
                <a16:creationId xmlns:a16="http://schemas.microsoft.com/office/drawing/2014/main" id="{E479FB93-8BEB-1DAF-4B16-1FA045E813A5}"/>
              </a:ext>
            </a:extLst>
          </p:cNvPr>
          <p:cNvGrpSpPr/>
          <p:nvPr/>
        </p:nvGrpSpPr>
        <p:grpSpPr>
          <a:xfrm>
            <a:off x="8165999" y="1914805"/>
            <a:ext cx="3600000" cy="720000"/>
            <a:chOff x="8165999" y="1914805"/>
            <a:chExt cx="3600000" cy="720000"/>
          </a:xfrm>
        </p:grpSpPr>
        <p:sp>
          <p:nvSpPr>
            <p:cNvPr id="18" name="Rectangle 17">
              <a:extLst>
                <a:ext uri="{FF2B5EF4-FFF2-40B4-BE49-F238E27FC236}">
                  <a16:creationId xmlns:a16="http://schemas.microsoft.com/office/drawing/2014/main" id="{DEA9A39F-B728-B70B-0FC9-35654F34B4D6}"/>
                </a:ext>
              </a:extLst>
            </p:cNvPr>
            <p:cNvSpPr/>
            <p:nvPr/>
          </p:nvSpPr>
          <p:spPr>
            <a:xfrm>
              <a:off x="8165999" y="1914805"/>
              <a:ext cx="3600000" cy="720000"/>
            </a:xfrm>
            <a:prstGeom prst="rect">
              <a:avLst/>
            </a:prstGeom>
            <a:ln>
              <a:solidFill>
                <a:srgbClr val="003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3A450502-BF9F-0E27-9190-ECB3834A8F4A}"/>
                </a:ext>
              </a:extLst>
            </p:cNvPr>
            <p:cNvSpPr txBox="1"/>
            <p:nvPr/>
          </p:nvSpPr>
          <p:spPr>
            <a:xfrm>
              <a:off x="8165999" y="1951640"/>
              <a:ext cx="3600000" cy="646331"/>
            </a:xfrm>
            <a:prstGeom prst="rect">
              <a:avLst/>
            </a:prstGeom>
            <a:noFill/>
          </p:spPr>
          <p:txBody>
            <a:bodyPr wrap="square" rtlCol="0">
              <a:spAutoFit/>
            </a:bodyPr>
            <a:lstStyle/>
            <a:p>
              <a:r>
                <a:rPr lang="en-GB" b="1" dirty="0">
                  <a:solidFill>
                    <a:schemeClr val="bg1"/>
                  </a:solidFill>
                  <a:latin typeface="Roboto" panose="02000000000000000000" pitchFamily="2" charset="0"/>
                  <a:ea typeface="Roboto" panose="02000000000000000000" pitchFamily="2" charset="0"/>
                </a:rPr>
                <a:t>Register-based survey: </a:t>
              </a:r>
              <a:r>
                <a:rPr lang="en-GB" dirty="0">
                  <a:solidFill>
                    <a:schemeClr val="bg1"/>
                  </a:solidFill>
                  <a:latin typeface="Roboto" panose="02000000000000000000" pitchFamily="2" charset="0"/>
                  <a:ea typeface="Roboto" panose="02000000000000000000" pitchFamily="2" charset="0"/>
                </a:rPr>
                <a:t>members of the register send data</a:t>
              </a:r>
            </a:p>
          </p:txBody>
        </p:sp>
      </p:grpSp>
      <p:sp>
        <p:nvSpPr>
          <p:cNvPr id="46" name="TextBox 45">
            <a:extLst>
              <a:ext uri="{FF2B5EF4-FFF2-40B4-BE49-F238E27FC236}">
                <a16:creationId xmlns:a16="http://schemas.microsoft.com/office/drawing/2014/main" id="{D5AAA537-6594-B07F-1600-782631E666E6}"/>
              </a:ext>
            </a:extLst>
          </p:cNvPr>
          <p:cNvSpPr txBox="1"/>
          <p:nvPr/>
        </p:nvSpPr>
        <p:spPr>
          <a:xfrm>
            <a:off x="4242854" y="3094946"/>
            <a:ext cx="7364769" cy="369332"/>
          </a:xfrm>
          <a:prstGeom prst="rect">
            <a:avLst/>
          </a:prstGeom>
          <a:noFill/>
        </p:spPr>
        <p:txBody>
          <a:bodyPr wrap="square" rtlCol="0">
            <a:spAutoFit/>
          </a:bodyPr>
          <a:lstStyle/>
          <a:p>
            <a:pPr algn="ctr"/>
            <a:r>
              <a:rPr lang="en-GB" dirty="0">
                <a:solidFill>
                  <a:schemeClr val="bg1"/>
                </a:solidFill>
                <a:latin typeface="Roboto" panose="02000000000000000000" pitchFamily="2" charset="0"/>
                <a:ea typeface="Roboto" panose="02000000000000000000" pitchFamily="2" charset="0"/>
              </a:rPr>
              <a:t>Data suppliers are included in the register</a:t>
            </a:r>
          </a:p>
        </p:txBody>
      </p:sp>
      <p:sp>
        <p:nvSpPr>
          <p:cNvPr id="47" name="TextBox 46">
            <a:extLst>
              <a:ext uri="{FF2B5EF4-FFF2-40B4-BE49-F238E27FC236}">
                <a16:creationId xmlns:a16="http://schemas.microsoft.com/office/drawing/2014/main" id="{0F41D7CF-5E28-BF0D-3B24-3D6D40188F8F}"/>
              </a:ext>
            </a:extLst>
          </p:cNvPr>
          <p:cNvSpPr txBox="1"/>
          <p:nvPr/>
        </p:nvSpPr>
        <p:spPr>
          <a:xfrm>
            <a:off x="337616" y="2956446"/>
            <a:ext cx="3600002" cy="646331"/>
          </a:xfrm>
          <a:prstGeom prst="rect">
            <a:avLst/>
          </a:prstGeom>
          <a:noFill/>
        </p:spPr>
        <p:txBody>
          <a:bodyPr wrap="square" rtlCol="0">
            <a:spAutoFit/>
          </a:bodyPr>
          <a:lstStyle/>
          <a:p>
            <a:pPr algn="ctr"/>
            <a:r>
              <a:rPr lang="en-GB" dirty="0">
                <a:latin typeface="Roboto" panose="02000000000000000000" pitchFamily="2" charset="0"/>
                <a:ea typeface="Roboto" panose="02000000000000000000" pitchFamily="2" charset="0"/>
              </a:rPr>
              <a:t>Data suppliers are </a:t>
            </a:r>
            <a:br>
              <a:rPr lang="en-GB" dirty="0">
                <a:latin typeface="Roboto" panose="02000000000000000000" pitchFamily="2" charset="0"/>
                <a:ea typeface="Roboto" panose="02000000000000000000" pitchFamily="2" charset="0"/>
              </a:rPr>
            </a:br>
            <a:r>
              <a:rPr lang="en-GB" dirty="0">
                <a:latin typeface="Roboto" panose="02000000000000000000" pitchFamily="2" charset="0"/>
                <a:ea typeface="Roboto" panose="02000000000000000000" pitchFamily="2" charset="0"/>
              </a:rPr>
              <a:t>randomly invited</a:t>
            </a:r>
          </a:p>
        </p:txBody>
      </p:sp>
      <p:sp>
        <p:nvSpPr>
          <p:cNvPr id="48" name="TextBox 47">
            <a:extLst>
              <a:ext uri="{FF2B5EF4-FFF2-40B4-BE49-F238E27FC236}">
                <a16:creationId xmlns:a16="http://schemas.microsoft.com/office/drawing/2014/main" id="{24985E26-8125-B846-EBA0-05D18346C0E3}"/>
              </a:ext>
            </a:extLst>
          </p:cNvPr>
          <p:cNvSpPr txBox="1"/>
          <p:nvPr/>
        </p:nvSpPr>
        <p:spPr>
          <a:xfrm>
            <a:off x="337616" y="4137107"/>
            <a:ext cx="7505238" cy="369332"/>
          </a:xfrm>
          <a:prstGeom prst="rect">
            <a:avLst/>
          </a:prstGeom>
          <a:noFill/>
        </p:spPr>
        <p:txBody>
          <a:bodyPr wrap="square" rtlCol="0">
            <a:spAutoFit/>
          </a:bodyPr>
          <a:lstStyle/>
          <a:p>
            <a:pPr algn="ctr"/>
            <a:r>
              <a:rPr lang="en-GB" dirty="0">
                <a:latin typeface="Roboto" panose="02000000000000000000" pitchFamily="2" charset="0"/>
                <a:ea typeface="Roboto" panose="02000000000000000000" pitchFamily="2" charset="0"/>
              </a:rPr>
              <a:t>Own data collection mainly based on questionnaires</a:t>
            </a:r>
          </a:p>
        </p:txBody>
      </p:sp>
      <p:sp>
        <p:nvSpPr>
          <p:cNvPr id="49" name="TextBox 48">
            <a:extLst>
              <a:ext uri="{FF2B5EF4-FFF2-40B4-BE49-F238E27FC236}">
                <a16:creationId xmlns:a16="http://schemas.microsoft.com/office/drawing/2014/main" id="{1F188B7C-EB6A-1F66-A043-D793A278E6D7}"/>
              </a:ext>
            </a:extLst>
          </p:cNvPr>
          <p:cNvSpPr txBox="1"/>
          <p:nvPr/>
        </p:nvSpPr>
        <p:spPr>
          <a:xfrm>
            <a:off x="8165999" y="3975733"/>
            <a:ext cx="3600000" cy="646331"/>
          </a:xfrm>
          <a:prstGeom prst="rect">
            <a:avLst/>
          </a:prstGeom>
          <a:noFill/>
        </p:spPr>
        <p:txBody>
          <a:bodyPr wrap="square" rtlCol="0">
            <a:spAutoFit/>
          </a:bodyPr>
          <a:lstStyle/>
          <a:p>
            <a:pPr algn="ctr"/>
            <a:r>
              <a:rPr lang="en-GB" dirty="0">
                <a:solidFill>
                  <a:schemeClr val="bg1"/>
                </a:solidFill>
                <a:latin typeface="Roboto" panose="02000000000000000000" pitchFamily="2" charset="0"/>
                <a:ea typeface="Roboto" panose="02000000000000000000" pitchFamily="2" charset="0"/>
              </a:rPr>
              <a:t>Reuse member data directly or via questionnaire</a:t>
            </a:r>
          </a:p>
        </p:txBody>
      </p:sp>
    </p:spTree>
    <p:extLst>
      <p:ext uri="{BB962C8B-B14F-4D97-AF65-F5344CB8AC3E}">
        <p14:creationId xmlns:p14="http://schemas.microsoft.com/office/powerpoint/2010/main" val="1334492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92024" y="3026044"/>
            <a:ext cx="11807952" cy="805911"/>
          </a:xfrm>
        </p:spPr>
        <p:txBody>
          <a:bodyPr>
            <a:normAutofit/>
          </a:bodyPr>
          <a:lstStyle/>
          <a:p>
            <a:pPr algn="ctr"/>
            <a:r>
              <a:rPr lang="hu-HU" sz="4800" dirty="0">
                <a:latin typeface="Roboto" panose="02000000000000000000" pitchFamily="2" charset="0"/>
                <a:ea typeface="Roboto" panose="02000000000000000000" pitchFamily="2" charset="0"/>
              </a:rPr>
              <a:t>magr. </a:t>
            </a:r>
            <a:r>
              <a:rPr lang="en-GB" sz="4800" dirty="0" err="1">
                <a:latin typeface="Roboto" panose="02000000000000000000" pitchFamily="2" charset="0"/>
                <a:ea typeface="Roboto" panose="02000000000000000000" pitchFamily="2" charset="0"/>
              </a:rPr>
              <a:t>Tomáš</a:t>
            </a:r>
            <a:r>
              <a:rPr lang="hu-HU" sz="4800" dirty="0">
                <a:latin typeface="Roboto" panose="02000000000000000000" pitchFamily="2" charset="0"/>
                <a:ea typeface="Roboto" panose="02000000000000000000" pitchFamily="2" charset="0"/>
              </a:rPr>
              <a:t> </a:t>
            </a:r>
            <a:r>
              <a:rPr lang="en-GB" sz="4800" dirty="0" err="1">
                <a:latin typeface="Roboto" panose="02000000000000000000" pitchFamily="2" charset="0"/>
                <a:ea typeface="Roboto" panose="02000000000000000000" pitchFamily="2" charset="0"/>
              </a:rPr>
              <a:t>Mikš</a:t>
            </a:r>
            <a:r>
              <a:rPr lang="hu-HU" sz="4800" dirty="0">
                <a:latin typeface="Roboto" panose="02000000000000000000" pitchFamily="2" charset="0"/>
                <a:ea typeface="Roboto" panose="02000000000000000000" pitchFamily="2" charset="0"/>
              </a:rPr>
              <a:t>: Listen Local Slovakia</a:t>
            </a:r>
            <a:endParaRPr lang="en-GB" sz="4800" dirty="0">
              <a:latin typeface="Roboto" panose="02000000000000000000" pitchFamily="2" charset="0"/>
              <a:ea typeface="Roboto" panose="02000000000000000000" pitchFamily="2" charset="0"/>
            </a:endParaRP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32</a:t>
            </a:fld>
            <a:endParaRPr lang="en-GB" noProof="0"/>
          </a:p>
        </p:txBody>
      </p:sp>
    </p:spTree>
    <p:extLst>
      <p:ext uri="{BB962C8B-B14F-4D97-AF65-F5344CB8AC3E}">
        <p14:creationId xmlns:p14="http://schemas.microsoft.com/office/powerpoint/2010/main" val="552678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Why No Slovak</a:t>
            </a:r>
            <a:r>
              <a:rPr lang="sk-SK" sz="4800" dirty="0">
                <a:latin typeface="Roboto" panose="02000000000000000000" pitchFamily="2" charset="0"/>
                <a:ea typeface="Roboto" panose="02000000000000000000" pitchFamily="2" charset="0"/>
              </a:rPr>
              <a:t> </a:t>
            </a:r>
            <a:r>
              <a:rPr lang="sk-SK" sz="4800" dirty="0" err="1">
                <a:latin typeface="Roboto" panose="02000000000000000000" pitchFamily="2" charset="0"/>
                <a:ea typeface="Roboto" panose="02000000000000000000" pitchFamily="2" charset="0"/>
              </a:rPr>
              <a:t>Music</a:t>
            </a:r>
            <a:r>
              <a:rPr lang="en-GB" sz="4800" dirty="0">
                <a:latin typeface="Roboto" panose="02000000000000000000" pitchFamily="2" charset="0"/>
                <a:ea typeface="Roboto" panose="02000000000000000000" pitchFamily="2" charset="0"/>
              </a:rPr>
              <a:t> Visibility?</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33</a:t>
            </a:fld>
            <a:endParaRPr lang="en-GB" noProof="0"/>
          </a:p>
        </p:txBody>
      </p:sp>
      <p:pic>
        <p:nvPicPr>
          <p:cNvPr id="7" name="Picture 6" descr="Execution by Firing Squad&#10;n.d.&#10;&#10;Artist:&#10;José Guadalupe Posada&#10;Mexican, 1852-1913&#10;CC0 public domain&#10;https://www.artic.edu/artworks/39912/execution-by-firing-squad">
            <a:extLst>
              <a:ext uri="{FF2B5EF4-FFF2-40B4-BE49-F238E27FC236}">
                <a16:creationId xmlns:a16="http://schemas.microsoft.com/office/drawing/2014/main" id="{BCA70438-DBF1-09BC-43DB-2DCD19D5535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19478" y="1559850"/>
            <a:ext cx="6370976" cy="4247317"/>
          </a:xfrm>
          <a:prstGeom prst="rect">
            <a:avLst/>
          </a:prstGeom>
        </p:spPr>
      </p:pic>
      <p:sp>
        <p:nvSpPr>
          <p:cNvPr id="8" name="TextBox 7">
            <a:extLst>
              <a:ext uri="{FF2B5EF4-FFF2-40B4-BE49-F238E27FC236}">
                <a16:creationId xmlns:a16="http://schemas.microsoft.com/office/drawing/2014/main" id="{179BCA5E-274A-B1D0-BDD1-53A6A3AC4831}"/>
              </a:ext>
            </a:extLst>
          </p:cNvPr>
          <p:cNvSpPr txBox="1"/>
          <p:nvPr/>
        </p:nvSpPr>
        <p:spPr>
          <a:xfrm>
            <a:off x="426001" y="1427048"/>
            <a:ext cx="4765931" cy="4708981"/>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Arial" panose="020B0604020202020204" pitchFamily="34" charset="0"/>
                <a:cs typeface="Arial" panose="020B0604020202020204" pitchFamily="34" charset="0"/>
              </a:rPr>
              <a:t>SOZA </a:t>
            </a:r>
            <a:r>
              <a:rPr lang="en-GB" sz="2000" b="1" dirty="0">
                <a:solidFill>
                  <a:srgbClr val="00348A"/>
                </a:solidFill>
                <a:latin typeface="Arial" panose="020B0604020202020204" pitchFamily="34" charset="0"/>
                <a:cs typeface="Arial" panose="020B0604020202020204" pitchFamily="34" charset="0"/>
              </a:rPr>
              <a:t>cannot differentiate </a:t>
            </a:r>
            <a:r>
              <a:rPr lang="en-GB" sz="2000" dirty="0">
                <a:latin typeface="Arial" panose="020B0604020202020204" pitchFamily="34" charset="0"/>
                <a:cs typeface="Arial" panose="020B0604020202020204" pitchFamily="34" charset="0"/>
              </a:rPr>
              <a:t>payments between its Slovak members and foreign authors.</a:t>
            </a:r>
          </a:p>
          <a:p>
            <a:pPr marL="285750" indent="-285750">
              <a:buFont typeface="Arial" panose="020B0604020202020204" pitchFamily="34" charset="0"/>
              <a:buChar char="•"/>
            </a:pPr>
            <a:r>
              <a:rPr lang="en-GB" sz="2000" dirty="0">
                <a:latin typeface="Arial" panose="020B0604020202020204" pitchFamily="34" charset="0"/>
                <a:cs typeface="Arial" panose="020B0604020202020204" pitchFamily="34" charset="0"/>
              </a:rPr>
              <a:t>A </a:t>
            </a:r>
            <a:r>
              <a:rPr lang="en-GB" sz="2000" b="1" dirty="0">
                <a:solidFill>
                  <a:srgbClr val="00348A"/>
                </a:solidFill>
                <a:latin typeface="Arial" panose="020B0604020202020204" pitchFamily="34" charset="0"/>
                <a:cs typeface="Arial" panose="020B0604020202020204" pitchFamily="34" charset="0"/>
              </a:rPr>
              <a:t>restaurant pulls the trigger</a:t>
            </a:r>
            <a:r>
              <a:rPr lang="en-GB" sz="2000" dirty="0">
                <a:solidFill>
                  <a:srgbClr val="00348A"/>
                </a:solidFill>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if the money goes to Kosice, Bratislava or L.A. when they decide what music to play. </a:t>
            </a:r>
          </a:p>
          <a:p>
            <a:pPr marL="285750" indent="-285750">
              <a:buFont typeface="Arial" panose="020B0604020202020204" pitchFamily="34" charset="0"/>
              <a:buChar char="•"/>
            </a:pPr>
            <a:r>
              <a:rPr lang="en-GB" sz="2000" dirty="0">
                <a:latin typeface="Arial" panose="020B0604020202020204" pitchFamily="34" charset="0"/>
                <a:cs typeface="Arial" panose="020B0604020202020204" pitchFamily="34" charset="0"/>
              </a:rPr>
              <a:t>A </a:t>
            </a:r>
            <a:r>
              <a:rPr lang="en-GB" sz="2000" b="1" dirty="0">
                <a:solidFill>
                  <a:srgbClr val="00348A"/>
                </a:solidFill>
                <a:latin typeface="Arial" panose="020B0604020202020204" pitchFamily="34" charset="0"/>
                <a:cs typeface="Arial" panose="020B0604020202020204" pitchFamily="34" charset="0"/>
              </a:rPr>
              <a:t>radio stations pulls the trigger </a:t>
            </a:r>
            <a:r>
              <a:rPr lang="en-GB" sz="2000" dirty="0">
                <a:latin typeface="Arial" panose="020B0604020202020204" pitchFamily="34" charset="0"/>
                <a:cs typeface="Arial" panose="020B0604020202020204" pitchFamily="34" charset="0"/>
              </a:rPr>
              <a:t>when it creates a playlist. Do they have everything to find relevant Slovak music?</a:t>
            </a:r>
          </a:p>
          <a:p>
            <a:pPr marL="285750" indent="-285750">
              <a:buFont typeface="Arial" panose="020B0604020202020204" pitchFamily="34" charset="0"/>
              <a:buChar char="•"/>
            </a:pPr>
            <a:r>
              <a:rPr lang="en-GB" sz="2000" dirty="0">
                <a:latin typeface="Arial" panose="020B0604020202020204" pitchFamily="34" charset="0"/>
                <a:cs typeface="Arial" panose="020B0604020202020204" pitchFamily="34" charset="0"/>
              </a:rPr>
              <a:t>On AI-driven </a:t>
            </a:r>
            <a:r>
              <a:rPr lang="en-GB" sz="2000" b="1" dirty="0">
                <a:solidFill>
                  <a:srgbClr val="00348A"/>
                </a:solidFill>
                <a:latin typeface="Arial" panose="020B0604020202020204" pitchFamily="34" charset="0"/>
                <a:cs typeface="Arial" panose="020B0604020202020204" pitchFamily="34" charset="0"/>
              </a:rPr>
              <a:t>global platforms there is no single bullet theory</a:t>
            </a:r>
            <a:r>
              <a:rPr lang="en-GB" sz="2000" dirty="0">
                <a:latin typeface="Arial" panose="020B0604020202020204" pitchFamily="34" charset="0"/>
                <a:cs typeface="Arial" panose="020B0604020202020204" pitchFamily="34" charset="0"/>
              </a:rPr>
              <a:t>.  We wanted to understand which bullet prevents Slovak songs to be played.</a:t>
            </a:r>
          </a:p>
        </p:txBody>
      </p:sp>
    </p:spTree>
    <p:extLst>
      <p:ext uri="{BB962C8B-B14F-4D97-AF65-F5344CB8AC3E}">
        <p14:creationId xmlns:p14="http://schemas.microsoft.com/office/powerpoint/2010/main" val="509602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hu-HU" sz="4800" dirty="0">
                <a:latin typeface="Roboto" panose="02000000000000000000" pitchFamily="2" charset="0"/>
                <a:ea typeface="Roboto" panose="02000000000000000000" pitchFamily="2" charset="0"/>
              </a:rPr>
              <a:t>Listen Local 2020</a:t>
            </a:r>
            <a:endParaRPr lang="en-GB" sz="4800" dirty="0">
              <a:latin typeface="Roboto" panose="02000000000000000000" pitchFamily="2" charset="0"/>
              <a:ea typeface="Roboto" panose="02000000000000000000" pitchFamily="2" charset="0"/>
            </a:endParaRP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34</a:t>
            </a:fld>
            <a:endParaRPr lang="en-GB" noProof="0"/>
          </a:p>
        </p:txBody>
      </p:sp>
      <p:pic>
        <p:nvPicPr>
          <p:cNvPr id="9" name="Picture 8" descr="A screenshot of a computer&#10;&#10;Description automatically generated">
            <a:extLst>
              <a:ext uri="{FF2B5EF4-FFF2-40B4-BE49-F238E27FC236}">
                <a16:creationId xmlns:a16="http://schemas.microsoft.com/office/drawing/2014/main" id="{6799101F-654F-BDE3-06AE-0E870A54FF3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59532" y="1243568"/>
            <a:ext cx="8306467" cy="3832806"/>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0499E2A-2392-D577-8C73-B1AF94193A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980" y="2528117"/>
            <a:ext cx="6679769" cy="3757370"/>
          </a:xfrm>
          <a:prstGeom prst="rect">
            <a:avLst/>
          </a:prstGeom>
        </p:spPr>
      </p:pic>
      <p:pic>
        <p:nvPicPr>
          <p:cNvPr id="11" name="Picture 10" descr="A qr code with blue squares&#10;&#10;Description automatically generated">
            <a:extLst>
              <a:ext uri="{FF2B5EF4-FFF2-40B4-BE49-F238E27FC236}">
                <a16:creationId xmlns:a16="http://schemas.microsoft.com/office/drawing/2014/main" id="{6E8C7852-F28A-7B3A-8122-0E9D73E4E3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484" y="3451228"/>
            <a:ext cx="1550272" cy="1555780"/>
          </a:xfrm>
          <a:prstGeom prst="rect">
            <a:avLst/>
          </a:prstGeom>
        </p:spPr>
      </p:pic>
      <p:sp>
        <p:nvSpPr>
          <p:cNvPr id="12" name="TextBox 11">
            <a:extLst>
              <a:ext uri="{FF2B5EF4-FFF2-40B4-BE49-F238E27FC236}">
                <a16:creationId xmlns:a16="http://schemas.microsoft.com/office/drawing/2014/main" id="{44F44BD9-E35F-E526-2884-082C04E16F7C}"/>
              </a:ext>
            </a:extLst>
          </p:cNvPr>
          <p:cNvSpPr txBox="1"/>
          <p:nvPr/>
        </p:nvSpPr>
        <p:spPr>
          <a:xfrm>
            <a:off x="4830051" y="4986085"/>
            <a:ext cx="7163881" cy="2246769"/>
          </a:xfrm>
          <a:prstGeom prst="rect">
            <a:avLst/>
          </a:prstGeom>
          <a:noFill/>
        </p:spPr>
        <p:txBody>
          <a:bodyPr wrap="square" numCol="2" rtlCol="0">
            <a:spAutoFit/>
          </a:bodyPr>
          <a:lstStyle/>
          <a:p>
            <a:r>
              <a:rPr lang="sk-SK" sz="2000" dirty="0">
                <a:latin typeface="Arial" panose="020B0604020202020204" pitchFamily="34" charset="0"/>
                <a:cs typeface="Arial" panose="020B0604020202020204" pitchFamily="34" charset="0"/>
              </a:rPr>
              <a:t>1</a:t>
            </a:r>
            <a:r>
              <a:rPr lang="en-GB" sz="2000" dirty="0">
                <a:latin typeface="Arial" panose="020B0604020202020204" pitchFamily="34" charset="0"/>
                <a:cs typeface="Arial" panose="020B0604020202020204" pitchFamily="34" charset="0"/>
              </a:rPr>
              <a:t>. </a:t>
            </a:r>
            <a:r>
              <a:rPr lang="en-GB" sz="2000" b="1" dirty="0">
                <a:solidFill>
                  <a:srgbClr val="00348A"/>
                </a:solidFill>
                <a:latin typeface="Arial" panose="020B0604020202020204" pitchFamily="34" charset="0"/>
                <a:cs typeface="Arial" panose="020B0604020202020204" pitchFamily="34" charset="0"/>
              </a:rPr>
              <a:t>Personal apps </a:t>
            </a:r>
            <a:r>
              <a:rPr lang="en-GB" sz="2000" dirty="0">
                <a:latin typeface="Arial" panose="020B0604020202020204" pitchFamily="34" charset="0"/>
                <a:cs typeface="Arial" panose="020B0604020202020204" pitchFamily="34" charset="0"/>
              </a:rPr>
              <a:t>to localise Spotify/</a:t>
            </a:r>
            <a:r>
              <a:rPr lang="en-GB" sz="2000" dirty="0" err="1">
                <a:latin typeface="Arial" panose="020B0604020202020204" pitchFamily="34" charset="0"/>
                <a:cs typeface="Arial" panose="020B0604020202020204" pitchFamily="34" charset="0"/>
              </a:rPr>
              <a:t>Deezer</a:t>
            </a:r>
            <a:r>
              <a:rPr lang="en-GB" sz="2000" dirty="0">
                <a:latin typeface="Arial" panose="020B0604020202020204" pitchFamily="34" charset="0"/>
                <a:cs typeface="Arial" panose="020B0604020202020204" pitchFamily="34" charset="0"/>
              </a:rPr>
              <a:t> recommendations </a:t>
            </a:r>
            <a:endParaRPr lang="sk-SK" sz="2000" dirty="0">
              <a:latin typeface="Arial" panose="020B0604020202020204" pitchFamily="34" charset="0"/>
              <a:cs typeface="Arial" panose="020B0604020202020204" pitchFamily="34" charset="0"/>
            </a:endParaRPr>
          </a:p>
          <a:p>
            <a:endParaRPr lang="sk-SK" sz="2000" dirty="0">
              <a:latin typeface="Arial" panose="020B0604020202020204" pitchFamily="34" charset="0"/>
              <a:cs typeface="Arial" panose="020B0604020202020204" pitchFamily="34" charset="0"/>
            </a:endParaRPr>
          </a:p>
          <a:p>
            <a:r>
              <a:rPr lang="sk-SK" sz="2000" dirty="0">
                <a:latin typeface="Arial" panose="020B0604020202020204" pitchFamily="34" charset="0"/>
                <a:cs typeface="Arial" panose="020B0604020202020204" pitchFamily="34" charset="0"/>
              </a:rPr>
              <a:t>2.</a:t>
            </a:r>
            <a:r>
              <a:rPr lang="sk-SK" sz="2000" b="1" dirty="0">
                <a:solidFill>
                  <a:srgbClr val="00348A"/>
                </a:solidFill>
                <a:latin typeface="Arial" panose="020B0604020202020204" pitchFamily="34" charset="0"/>
                <a:cs typeface="Arial" panose="020B0604020202020204" pitchFamily="34" charset="0"/>
              </a:rPr>
              <a:t> </a:t>
            </a:r>
            <a:r>
              <a:rPr lang="en-GB" sz="2000" b="1" dirty="0">
                <a:solidFill>
                  <a:srgbClr val="00348A"/>
                </a:solidFill>
                <a:latin typeface="Arial" panose="020B0604020202020204" pitchFamily="34" charset="0"/>
                <a:cs typeface="Arial" panose="020B0604020202020204" pitchFamily="34" charset="0"/>
              </a:rPr>
              <a:t>Radio editors </a:t>
            </a:r>
            <a:r>
              <a:rPr lang="en-GB" sz="2000" dirty="0">
                <a:latin typeface="Arial" panose="020B0604020202020204" pitchFamily="34" charset="0"/>
                <a:cs typeface="Arial" panose="020B0604020202020204" pitchFamily="34" charset="0"/>
              </a:rPr>
              <a:t>to fill their</a:t>
            </a:r>
          </a:p>
          <a:p>
            <a:r>
              <a:rPr lang="en-GB" sz="2000" dirty="0">
                <a:latin typeface="Arial" panose="020B0604020202020204" pitchFamily="34" charset="0"/>
                <a:cs typeface="Arial" panose="020B0604020202020204" pitchFamily="34" charset="0"/>
              </a:rPr>
              <a:t>Slovak quota. </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3. </a:t>
            </a:r>
            <a:r>
              <a:rPr lang="en-GB" sz="2000" b="1" dirty="0">
                <a:solidFill>
                  <a:srgbClr val="00348A"/>
                </a:solidFill>
                <a:latin typeface="Arial" panose="020B0604020202020204" pitchFamily="34" charset="0"/>
                <a:cs typeface="Arial" panose="020B0604020202020204" pitchFamily="34" charset="0"/>
              </a:rPr>
              <a:t>Educators</a:t>
            </a:r>
            <a:r>
              <a:rPr lang="en-GB" sz="2000" dirty="0">
                <a:latin typeface="Arial" panose="020B0604020202020204" pitchFamily="34" charset="0"/>
                <a:cs typeface="Arial" panose="020B0604020202020204" pitchFamily="34" charset="0"/>
              </a:rPr>
              <a:t> to playfully discover music of their town, region, Slovakia, Europe, not only global music centres.</a:t>
            </a:r>
          </a:p>
          <a:p>
            <a:r>
              <a:rPr lang="en-GB" sz="2000" dirty="0">
                <a:latin typeface="Arial" panose="020B0604020202020204" pitchFamily="34" charset="0"/>
                <a:cs typeface="Arial" panose="020B0604020202020204" pitchFamily="34" charset="0"/>
              </a:rPr>
              <a:t>4. </a:t>
            </a:r>
            <a:r>
              <a:rPr lang="en-GB" sz="2000" b="1" dirty="0">
                <a:solidFill>
                  <a:srgbClr val="00348A"/>
                </a:solidFill>
                <a:latin typeface="Arial" panose="020B0604020202020204" pitchFamily="34" charset="0"/>
                <a:cs typeface="Arial" panose="020B0604020202020204" pitchFamily="34" charset="0"/>
              </a:rPr>
              <a:t>Music export</a:t>
            </a:r>
            <a:r>
              <a:rPr lang="en-GB" sz="2000" dirty="0">
                <a:latin typeface="Arial" panose="020B0604020202020204" pitchFamily="34" charset="0"/>
                <a:cs typeface="Arial" panose="020B0604020202020204" pitchFamily="34" charset="0"/>
              </a:rPr>
              <a:t> targets</a:t>
            </a:r>
            <a:r>
              <a:rPr lang="sk-SK" sz="2000" dirty="0">
                <a:latin typeface="Arial" panose="020B0604020202020204" pitchFamily="34" charset="0"/>
                <a:cs typeface="Arial" panose="020B0604020202020204" pitchFamily="34" charset="0"/>
              </a:rPr>
              <a:t> – new </a:t>
            </a:r>
            <a:r>
              <a:rPr lang="sk-SK" sz="2000" dirty="0" err="1">
                <a:latin typeface="Arial" panose="020B0604020202020204" pitchFamily="34" charset="0"/>
                <a:cs typeface="Arial" panose="020B0604020202020204" pitchFamily="34" charset="0"/>
              </a:rPr>
              <a:t>audience</a:t>
            </a:r>
            <a:endParaRPr lang="en-GB" sz="2000" dirty="0">
              <a:latin typeface="Arial" panose="020B0604020202020204" pitchFamily="34" charset="0"/>
              <a:cs typeface="Arial" panose="020B0604020202020204" pitchFamily="34" charset="0"/>
            </a:endParaRPr>
          </a:p>
        </p:txBody>
      </p:sp>
      <p:pic>
        <p:nvPicPr>
          <p:cNvPr id="7" name="Obrázok 6"/>
          <p:cNvPicPr>
            <a:picLocks noChangeAspect="1"/>
          </p:cNvPicPr>
          <p:nvPr/>
        </p:nvPicPr>
        <p:blipFill>
          <a:blip r:embed="rId5"/>
          <a:stretch>
            <a:fillRect/>
          </a:stretch>
        </p:blipFill>
        <p:spPr>
          <a:xfrm>
            <a:off x="185980" y="1243568"/>
            <a:ext cx="3273552" cy="2010388"/>
          </a:xfrm>
          <a:prstGeom prst="rect">
            <a:avLst/>
          </a:prstGeom>
        </p:spPr>
      </p:pic>
      <p:sp>
        <p:nvSpPr>
          <p:cNvPr id="3" name="TextBox 2">
            <a:extLst>
              <a:ext uri="{FF2B5EF4-FFF2-40B4-BE49-F238E27FC236}">
                <a16:creationId xmlns:a16="http://schemas.microsoft.com/office/drawing/2014/main" id="{AFA9DED8-C83D-0E8C-8A04-EAEE3C7A42F3}"/>
              </a:ext>
            </a:extLst>
          </p:cNvPr>
          <p:cNvSpPr txBox="1"/>
          <p:nvPr/>
        </p:nvSpPr>
        <p:spPr>
          <a:xfrm>
            <a:off x="185979" y="5841339"/>
            <a:ext cx="4705497" cy="646331"/>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Download the Slovak Music Industry </a:t>
            </a:r>
            <a:r>
              <a:rPr lang="en-US" dirty="0">
                <a:latin typeface="Roboto" panose="02000000000000000000" pitchFamily="2" charset="0"/>
                <a:ea typeface="Roboto" panose="02000000000000000000" pitchFamily="2" charset="0"/>
                <a:hlinkClick r:id="rId6"/>
              </a:rPr>
              <a:t>report</a:t>
            </a:r>
            <a:r>
              <a:rPr lang="en-US" dirty="0">
                <a:latin typeface="Roboto" panose="02000000000000000000" pitchFamily="2" charset="0"/>
                <a:ea typeface="Roboto" panose="02000000000000000000" pitchFamily="2" charset="0"/>
              </a:rPr>
              <a:t>, the CEE </a:t>
            </a:r>
            <a:r>
              <a:rPr lang="en-US" dirty="0">
                <a:latin typeface="Roboto" panose="02000000000000000000" pitchFamily="2" charset="0"/>
                <a:ea typeface="Roboto" panose="02000000000000000000" pitchFamily="2" charset="0"/>
                <a:hlinkClick r:id="rId7"/>
              </a:rPr>
              <a:t>report</a:t>
            </a:r>
            <a:r>
              <a:rPr lang="en-US" dirty="0">
                <a:latin typeface="Roboto" panose="02000000000000000000" pitchFamily="2" charset="0"/>
                <a:ea typeface="Roboto" panose="02000000000000000000" pitchFamily="2" charset="0"/>
              </a:rPr>
              <a:t>, and the </a:t>
            </a:r>
            <a:r>
              <a:rPr lang="en-US" dirty="0">
                <a:latin typeface="Roboto" panose="02000000000000000000" pitchFamily="2" charset="0"/>
                <a:ea typeface="Roboto" panose="02000000000000000000" pitchFamily="2" charset="0"/>
                <a:hlinkClick r:id="rId8"/>
              </a:rPr>
              <a:t>Feasibility Study</a:t>
            </a:r>
            <a:r>
              <a:rPr lang="en-US" dirty="0">
                <a:latin typeface="Roboto" panose="02000000000000000000" pitchFamily="2" charset="0"/>
                <a:ea typeface="Roboto" panose="02000000000000000000" pitchFamily="2" charset="0"/>
              </a:rPr>
              <a:t>. </a:t>
            </a:r>
            <a:endParaRPr lang="en-GB"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0216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0" y="263469"/>
            <a:ext cx="11807952" cy="805911"/>
          </a:xfrm>
        </p:spPr>
        <p:txBody>
          <a:bodyPr>
            <a:normAutofit/>
          </a:bodyPr>
          <a:lstStyle/>
          <a:p>
            <a:pPr algn="ctr"/>
            <a:r>
              <a:rPr lang="hu-HU" sz="4800" dirty="0">
                <a:latin typeface="Roboto" panose="02000000000000000000" pitchFamily="2" charset="0"/>
                <a:ea typeface="Roboto" panose="02000000000000000000" pitchFamily="2" charset="0"/>
              </a:rPr>
              <a:t>Listen Local – Music Policy Overlap </a:t>
            </a:r>
            <a:endParaRPr lang="en-GB" sz="4800" dirty="0">
              <a:latin typeface="Roboto" panose="02000000000000000000" pitchFamily="2" charset="0"/>
              <a:ea typeface="Roboto" panose="02000000000000000000" pitchFamily="2" charset="0"/>
            </a:endParaRP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35</a:t>
            </a:fld>
            <a:endParaRPr lang="en-GB" noProof="0"/>
          </a:p>
        </p:txBody>
      </p:sp>
      <p:sp>
        <p:nvSpPr>
          <p:cNvPr id="3" name="Obdĺžnik 2"/>
          <p:cNvSpPr/>
          <p:nvPr/>
        </p:nvSpPr>
        <p:spPr>
          <a:xfrm>
            <a:off x="856344" y="1320800"/>
            <a:ext cx="10508342" cy="5296835"/>
          </a:xfrm>
          <a:prstGeom prst="rect">
            <a:avLst/>
          </a:prstGeom>
        </p:spPr>
        <p:txBody>
          <a:bodyPr wrap="square">
            <a:spAutoFit/>
          </a:bodyPr>
          <a:lstStyle/>
          <a:p>
            <a:pPr marL="342900" lvl="0" indent="-342900">
              <a:lnSpc>
                <a:spcPct val="107000"/>
              </a:lnSpc>
              <a:spcAft>
                <a:spcPts val="800"/>
              </a:spcAft>
              <a:buFont typeface="Courier New" panose="02070309020205020404" pitchFamily="49" charset="0"/>
              <a:buChar char="o"/>
              <a:tabLst>
                <a:tab pos="457200" algn="l"/>
              </a:tabLst>
            </a:pPr>
            <a:r>
              <a:rPr lang="en-US" sz="2000" b="1" dirty="0">
                <a:solidFill>
                  <a:schemeClr val="accent1"/>
                </a:solidFill>
                <a:latin typeface="Arial" panose="020B0604020202020204" pitchFamily="34" charset="0"/>
                <a:cs typeface="Arial" panose="020B0604020202020204" pitchFamily="34" charset="0"/>
              </a:rPr>
              <a:t>The goal of music policy is to develop the creation, presentation, and knowledge of music art.</a:t>
            </a:r>
            <a:endParaRPr lang="sk-SK" sz="2000" b="1" dirty="0">
              <a:solidFill>
                <a:schemeClr val="accent1"/>
              </a:solidFill>
              <a:latin typeface="Arial" panose="020B0604020202020204" pitchFamily="34" charset="0"/>
              <a:cs typeface="Arial" panose="020B0604020202020204" pitchFamily="34" charset="0"/>
            </a:endParaRPr>
          </a:p>
          <a:p>
            <a:pPr marL="342900" lvl="0" indent="-342900">
              <a:lnSpc>
                <a:spcPct val="107000"/>
              </a:lnSpc>
              <a:spcAft>
                <a:spcPts val="800"/>
              </a:spcAft>
              <a:buFont typeface="Courier New" panose="02070309020205020404" pitchFamily="49" charset="0"/>
              <a:buChar char="o"/>
              <a:tabLst>
                <a:tab pos="457200" algn="l"/>
              </a:tabLst>
            </a:pPr>
            <a:r>
              <a:rPr lang="en-US" sz="2000" dirty="0">
                <a:latin typeface="Arial" panose="020B0604020202020204" pitchFamily="34" charset="0"/>
                <a:cs typeface="Arial" panose="020B0604020202020204" pitchFamily="34" charset="0"/>
              </a:rPr>
              <a:t>Partial goals are:</a:t>
            </a:r>
            <a:endParaRPr lang="sk-SK" sz="2000" dirty="0">
              <a:latin typeface="Arial" panose="020B0604020202020204" pitchFamily="34" charset="0"/>
              <a:cs typeface="Arial" panose="020B0604020202020204" pitchFamily="34" charset="0"/>
            </a:endParaRPr>
          </a:p>
          <a:p>
            <a:pPr>
              <a:lnSpc>
                <a:spcPct val="107000"/>
              </a:lnSpc>
              <a:spcAft>
                <a:spcPts val="800"/>
              </a:spcAft>
            </a:pPr>
            <a:r>
              <a:rPr lang="sk-SK" sz="2000" dirty="0">
                <a:latin typeface="Arial" panose="020B0604020202020204" pitchFamily="34" charset="0"/>
                <a:cs typeface="Arial" panose="020B0604020202020204" pitchFamily="34" charset="0"/>
              </a:rPr>
              <a:t>	</a:t>
            </a:r>
            <a:r>
              <a:rPr lang="en-US" sz="2000" dirty="0">
                <a:solidFill>
                  <a:schemeClr val="accent1"/>
                </a:solidFill>
                <a:latin typeface="Arial" panose="020B0604020202020204" pitchFamily="34" charset="0"/>
                <a:cs typeface="Arial" panose="020B0604020202020204" pitchFamily="34" charset="0"/>
              </a:rPr>
              <a:t>1. to develop high-quality original creation in Slovakia</a:t>
            </a:r>
            <a:endParaRPr lang="sk-SK" sz="2000" dirty="0">
              <a:solidFill>
                <a:schemeClr val="accent1"/>
              </a:solidFill>
              <a:latin typeface="Arial" panose="020B0604020202020204" pitchFamily="34" charset="0"/>
              <a:cs typeface="Arial" panose="020B0604020202020204" pitchFamily="34" charset="0"/>
            </a:endParaRPr>
          </a:p>
          <a:p>
            <a:pPr>
              <a:lnSpc>
                <a:spcPct val="107000"/>
              </a:lnSpc>
              <a:spcAft>
                <a:spcPts val="800"/>
              </a:spcAft>
            </a:pPr>
            <a:r>
              <a:rPr lang="sk-SK" sz="2000" i="1" dirty="0">
                <a:latin typeface="Arial" panose="020B0604020202020204" pitchFamily="34" charset="0"/>
                <a:cs typeface="Arial" panose="020B0604020202020204" pitchFamily="34" charset="0"/>
              </a:rPr>
              <a:t>	 - </a:t>
            </a:r>
            <a:r>
              <a:rPr lang="en-US" sz="2000" i="1" dirty="0">
                <a:latin typeface="Arial" panose="020B0604020202020204" pitchFamily="34" charset="0"/>
                <a:cs typeface="Arial" panose="020B0604020202020204" pitchFamily="34" charset="0"/>
              </a:rPr>
              <a:t>via dignified and well financed culture with decent payments to rights</a:t>
            </a:r>
            <a:r>
              <a:rPr lang="sk-SK" sz="2000" i="1"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holders</a:t>
            </a:r>
            <a:endParaRPr lang="sk-SK" sz="2000" i="1" dirty="0">
              <a:latin typeface="Arial" panose="020B0604020202020204" pitchFamily="34" charset="0"/>
              <a:cs typeface="Arial" panose="020B0604020202020204" pitchFamily="34" charset="0"/>
            </a:endParaRPr>
          </a:p>
          <a:p>
            <a:pPr>
              <a:lnSpc>
                <a:spcPct val="107000"/>
              </a:lnSpc>
              <a:spcAft>
                <a:spcPts val="800"/>
              </a:spcAft>
            </a:pPr>
            <a:r>
              <a:rPr lang="sk-SK" sz="2000" dirty="0">
                <a:latin typeface="Arial" panose="020B0604020202020204" pitchFamily="34" charset="0"/>
                <a:cs typeface="Arial" panose="020B0604020202020204" pitchFamily="34" charset="0"/>
              </a:rPr>
              <a:t>	</a:t>
            </a:r>
            <a:r>
              <a:rPr lang="en-US" sz="2000" dirty="0">
                <a:solidFill>
                  <a:schemeClr val="accent1"/>
                </a:solidFill>
                <a:latin typeface="Arial" panose="020B0604020202020204" pitchFamily="34" charset="0"/>
                <a:cs typeface="Arial" panose="020B0604020202020204" pitchFamily="34" charset="0"/>
              </a:rPr>
              <a:t>2. to enhance the accessibility of music and to provide a diverse range of music </a:t>
            </a:r>
            <a:r>
              <a:rPr lang="sk-SK" sz="2000" dirty="0">
                <a:solidFill>
                  <a:schemeClr val="accent1"/>
                </a:solidFill>
                <a:latin typeface="Arial" panose="020B0604020202020204" pitchFamily="34" charset="0"/>
                <a:cs typeface="Arial" panose="020B0604020202020204" pitchFamily="34" charset="0"/>
              </a:rPr>
              <a:t>	</a:t>
            </a:r>
            <a:r>
              <a:rPr lang="en-US" sz="2000" dirty="0">
                <a:solidFill>
                  <a:schemeClr val="accent1"/>
                </a:solidFill>
                <a:latin typeface="Arial" panose="020B0604020202020204" pitchFamily="34" charset="0"/>
                <a:cs typeface="Arial" panose="020B0604020202020204" pitchFamily="34" charset="0"/>
              </a:rPr>
              <a:t>genres in Slovakia.</a:t>
            </a:r>
            <a:endParaRPr lang="sk-SK" sz="2000" dirty="0">
              <a:solidFill>
                <a:schemeClr val="accent1"/>
              </a:solidFill>
              <a:latin typeface="Arial" panose="020B0604020202020204" pitchFamily="34" charset="0"/>
              <a:cs typeface="Arial" panose="020B0604020202020204" pitchFamily="34" charset="0"/>
            </a:endParaRPr>
          </a:p>
          <a:p>
            <a:pPr>
              <a:lnSpc>
                <a:spcPct val="107000"/>
              </a:lnSpc>
              <a:spcAft>
                <a:spcPts val="800"/>
              </a:spcAft>
            </a:pPr>
            <a:r>
              <a:rPr lang="sk-SK" sz="2000" i="1" dirty="0">
                <a:latin typeface="Arial" panose="020B0604020202020204" pitchFamily="34" charset="0"/>
                <a:cs typeface="Arial" panose="020B0604020202020204" pitchFamily="34" charset="0"/>
              </a:rPr>
              <a:t>	- </a:t>
            </a:r>
            <a:r>
              <a:rPr lang="sk-SK" sz="2000" i="1" dirty="0" err="1">
                <a:latin typeface="Arial" panose="020B0604020202020204" pitchFamily="34" charset="0"/>
                <a:cs typeface="Arial" panose="020B0604020202020204" pitchFamily="34" charset="0"/>
              </a:rPr>
              <a:t>via</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cooperation</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with</a:t>
            </a:r>
            <a:r>
              <a:rPr lang="sk-SK" sz="2000" i="1" dirty="0">
                <a:latin typeface="Arial" panose="020B0604020202020204" pitchFamily="34" charset="0"/>
                <a:cs typeface="Arial" panose="020B0604020202020204" pitchFamily="34" charset="0"/>
              </a:rPr>
              <a:t> HC, HF and </a:t>
            </a:r>
            <a:r>
              <a:rPr lang="sk-SK" sz="2000" i="1" dirty="0" err="1">
                <a:latin typeface="Arial" panose="020B0604020202020204" pitchFamily="34" charset="0"/>
                <a:cs typeface="Arial" panose="020B0604020202020204" pitchFamily="34" charset="0"/>
              </a:rPr>
              <a:t>others</a:t>
            </a:r>
            <a:endParaRPr lang="sk-SK" sz="2000" i="1" dirty="0">
              <a:latin typeface="Arial" panose="020B0604020202020204" pitchFamily="34" charset="0"/>
              <a:cs typeface="Arial" panose="020B0604020202020204" pitchFamily="34" charset="0"/>
            </a:endParaRPr>
          </a:p>
          <a:p>
            <a:pPr>
              <a:lnSpc>
                <a:spcPct val="107000"/>
              </a:lnSpc>
              <a:spcAft>
                <a:spcPts val="800"/>
              </a:spcAft>
            </a:pPr>
            <a:r>
              <a:rPr lang="sk-SK" sz="2000" dirty="0">
                <a:solidFill>
                  <a:schemeClr val="accent1"/>
                </a:solidFill>
                <a:latin typeface="Arial" panose="020B0604020202020204" pitchFamily="34" charset="0"/>
                <a:cs typeface="Arial" panose="020B0604020202020204" pitchFamily="34" charset="0"/>
              </a:rPr>
              <a:t>	</a:t>
            </a:r>
            <a:r>
              <a:rPr lang="en-US" sz="2000" dirty="0">
                <a:solidFill>
                  <a:schemeClr val="accent1"/>
                </a:solidFill>
                <a:latin typeface="Arial" panose="020B0604020202020204" pitchFamily="34" charset="0"/>
                <a:cs typeface="Arial" panose="020B0604020202020204" pitchFamily="34" charset="0"/>
              </a:rPr>
              <a:t>3. to foster current and build new audiences of music and its presentation activities</a:t>
            </a:r>
            <a:r>
              <a:rPr lang="en-US" sz="2000" dirty="0">
                <a:latin typeface="Arial" panose="020B0604020202020204" pitchFamily="34" charset="0"/>
                <a:cs typeface="Arial" panose="020B0604020202020204" pitchFamily="34" charset="0"/>
              </a:rPr>
              <a:t>.</a:t>
            </a:r>
            <a:endParaRPr lang="sk-SK" sz="2000" dirty="0">
              <a:latin typeface="Arial" panose="020B0604020202020204" pitchFamily="34" charset="0"/>
              <a:cs typeface="Arial" panose="020B0604020202020204" pitchFamily="34" charset="0"/>
            </a:endParaRPr>
          </a:p>
          <a:p>
            <a:pPr>
              <a:lnSpc>
                <a:spcPct val="107000"/>
              </a:lnSpc>
              <a:spcAft>
                <a:spcPts val="800"/>
              </a:spcAft>
            </a:pPr>
            <a:r>
              <a:rPr lang="sk-SK" sz="2000" dirty="0">
                <a:latin typeface="Arial" panose="020B0604020202020204" pitchFamily="34" charset="0"/>
                <a:cs typeface="Arial" panose="020B0604020202020204" pitchFamily="34" charset="0"/>
              </a:rPr>
              <a:t>	- </a:t>
            </a:r>
            <a:r>
              <a:rPr lang="sk-SK" sz="2000" i="1" dirty="0" err="1">
                <a:latin typeface="Arial" panose="020B0604020202020204" pitchFamily="34" charset="0"/>
                <a:cs typeface="Arial" panose="020B0604020202020204" pitchFamily="34" charset="0"/>
              </a:rPr>
              <a:t>better</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visibility</a:t>
            </a:r>
            <a:r>
              <a:rPr lang="sk-SK" sz="2000" i="1" dirty="0">
                <a:latin typeface="Arial" panose="020B0604020202020204" pitchFamily="34" charset="0"/>
                <a:cs typeface="Arial" panose="020B0604020202020204" pitchFamily="34" charset="0"/>
              </a:rPr>
              <a:t> = new </a:t>
            </a:r>
            <a:r>
              <a:rPr lang="sk-SK" sz="2000" i="1" dirty="0" err="1">
                <a:latin typeface="Arial" panose="020B0604020202020204" pitchFamily="34" charset="0"/>
                <a:cs typeface="Arial" panose="020B0604020202020204" pitchFamily="34" charset="0"/>
              </a:rPr>
              <a:t>audiencies</a:t>
            </a:r>
            <a:endParaRPr lang="sk-SK" sz="2000" i="1" dirty="0">
              <a:latin typeface="Arial" panose="020B0604020202020204" pitchFamily="34" charset="0"/>
              <a:cs typeface="Arial" panose="020B0604020202020204" pitchFamily="34" charset="0"/>
            </a:endParaRPr>
          </a:p>
          <a:p>
            <a:pPr>
              <a:lnSpc>
                <a:spcPct val="107000"/>
              </a:lnSpc>
              <a:spcAft>
                <a:spcPts val="800"/>
              </a:spcAft>
            </a:pPr>
            <a:r>
              <a:rPr lang="sk-SK" sz="2000" dirty="0">
                <a:latin typeface="Arial" panose="020B0604020202020204" pitchFamily="34" charset="0"/>
                <a:cs typeface="Arial" panose="020B0604020202020204" pitchFamily="34" charset="0"/>
              </a:rPr>
              <a:t>	</a:t>
            </a:r>
            <a:r>
              <a:rPr lang="en-US" sz="2000" dirty="0">
                <a:solidFill>
                  <a:schemeClr val="accent1"/>
                </a:solidFill>
                <a:latin typeface="Arial" panose="020B0604020202020204" pitchFamily="34" charset="0"/>
                <a:cs typeface="Arial" panose="020B0604020202020204" pitchFamily="34" charset="0"/>
              </a:rPr>
              <a:t>4. to develop presentation activities abroad.</a:t>
            </a:r>
            <a:endParaRPr lang="sk-SK" sz="2000" dirty="0">
              <a:solidFill>
                <a:schemeClr val="accent1"/>
              </a:solidFill>
              <a:latin typeface="Arial" panose="020B0604020202020204" pitchFamily="34" charset="0"/>
              <a:cs typeface="Arial" panose="020B0604020202020204" pitchFamily="34" charset="0"/>
            </a:endParaRPr>
          </a:p>
          <a:p>
            <a:pPr>
              <a:lnSpc>
                <a:spcPct val="107000"/>
              </a:lnSpc>
              <a:spcAft>
                <a:spcPts val="800"/>
              </a:spcAft>
            </a:pPr>
            <a:r>
              <a:rPr lang="sk-SK" sz="2000" i="1" dirty="0">
                <a:latin typeface="Arial" panose="020B0604020202020204" pitchFamily="34" charset="0"/>
                <a:cs typeface="Arial" panose="020B0604020202020204" pitchFamily="34" charset="0"/>
              </a:rPr>
              <a:t>	- </a:t>
            </a:r>
            <a:r>
              <a:rPr lang="sk-SK" sz="2000" i="1" dirty="0" err="1">
                <a:latin typeface="Arial" panose="020B0604020202020204" pitchFamily="34" charset="0"/>
                <a:cs typeface="Arial" panose="020B0604020202020204" pitchFamily="34" charset="0"/>
              </a:rPr>
              <a:t>via</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complex</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linked</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open</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data</a:t>
            </a:r>
            <a:r>
              <a:rPr lang="sk-SK" sz="2000" i="1" dirty="0">
                <a:latin typeface="Arial" panose="020B0604020202020204" pitchFamily="34" charset="0"/>
                <a:cs typeface="Arial" panose="020B0604020202020204" pitchFamily="34" charset="0"/>
              </a:rPr>
              <a:t> web 3 </a:t>
            </a:r>
            <a:r>
              <a:rPr lang="sk-SK" sz="2000" i="1" dirty="0" err="1">
                <a:latin typeface="Arial" panose="020B0604020202020204" pitchFamily="34" charset="0"/>
                <a:cs typeface="Arial" panose="020B0604020202020204" pitchFamily="34" charset="0"/>
              </a:rPr>
              <a:t>compliant</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database</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with</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correct</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information</a:t>
            </a:r>
            <a:r>
              <a:rPr lang="sk-SK" sz="2000" i="1" dirty="0">
                <a:latin typeface="Arial" panose="020B0604020202020204" pitchFamily="34" charset="0"/>
                <a:cs typeface="Arial" panose="020B0604020202020204" pitchFamily="34" charset="0"/>
              </a:rPr>
              <a:t> 	in </a:t>
            </a:r>
            <a:r>
              <a:rPr lang="sk-SK" sz="2000" i="1" dirty="0" err="1">
                <a:latin typeface="Arial" panose="020B0604020202020204" pitchFamily="34" charset="0"/>
                <a:cs typeface="Arial" panose="020B0604020202020204" pitchFamily="34" charset="0"/>
              </a:rPr>
              <a:t>English</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language</a:t>
            </a:r>
            <a:r>
              <a:rPr lang="sk-SK" sz="2000" i="1" dirty="0">
                <a:latin typeface="Arial" panose="020B0604020202020204" pitchFamily="34" charset="0"/>
                <a:cs typeface="Arial" panose="020B0604020202020204" pitchFamily="34" charset="0"/>
              </a:rPr>
              <a:t> (Slovak </a:t>
            </a:r>
            <a:r>
              <a:rPr lang="sk-SK" sz="2000" i="1" dirty="0" err="1">
                <a:latin typeface="Arial" panose="020B0604020202020204" pitchFamily="34" charset="0"/>
                <a:cs typeface="Arial" panose="020B0604020202020204" pitchFamily="34" charset="0"/>
              </a:rPr>
              <a:t>Comprehensive</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Music</a:t>
            </a:r>
            <a:r>
              <a:rPr lang="sk-SK" sz="2000" i="1" dirty="0">
                <a:latin typeface="Arial" panose="020B0604020202020204" pitchFamily="34" charset="0"/>
                <a:cs typeface="Arial" panose="020B0604020202020204" pitchFamily="34" charset="0"/>
              </a:rPr>
              <a:t> </a:t>
            </a:r>
            <a:r>
              <a:rPr lang="sk-SK" sz="2000" i="1" dirty="0" err="1">
                <a:latin typeface="Arial" panose="020B0604020202020204" pitchFamily="34" charset="0"/>
                <a:cs typeface="Arial" panose="020B0604020202020204" pitchFamily="34" charset="0"/>
              </a:rPr>
              <a:t>Database</a:t>
            </a:r>
            <a:r>
              <a:rPr lang="sk-SK" sz="2000"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60673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logos with blue dots&#10;&#10;Description automatically generated">
            <a:extLst>
              <a:ext uri="{FF2B5EF4-FFF2-40B4-BE49-F238E27FC236}">
                <a16:creationId xmlns:a16="http://schemas.microsoft.com/office/drawing/2014/main" id="{CEFF1A19-6274-3EFD-EE1E-016483CEAF2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47333" y="823520"/>
            <a:ext cx="8509422" cy="4351835"/>
          </a:xfrm>
          <a:prstGeom prst="rect">
            <a:avLst/>
          </a:prstGeom>
        </p:spPr>
      </p:pic>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hu-HU" sz="4800" dirty="0">
                <a:latin typeface="Roboto" panose="02000000000000000000" pitchFamily="2" charset="0"/>
                <a:ea typeface="Roboto" panose="02000000000000000000" pitchFamily="2" charset="0"/>
              </a:rPr>
              <a:t>Listen Local </a:t>
            </a:r>
            <a:r>
              <a:rPr lang="en-GB" sz="4800" dirty="0">
                <a:latin typeface="Roboto" panose="02000000000000000000" pitchFamily="2" charset="0"/>
                <a:ea typeface="Roboto" panose="02000000000000000000" pitchFamily="2" charset="0"/>
              </a:rPr>
              <a:t>Lithuania</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36</a:t>
            </a:fld>
            <a:endParaRPr lang="en-GB" noProof="0"/>
          </a:p>
        </p:txBody>
      </p:sp>
      <p:sp>
        <p:nvSpPr>
          <p:cNvPr id="10" name="TextBox 9">
            <a:extLst>
              <a:ext uri="{FF2B5EF4-FFF2-40B4-BE49-F238E27FC236}">
                <a16:creationId xmlns:a16="http://schemas.microsoft.com/office/drawing/2014/main" id="{E20B4292-C3FF-2C7B-943B-610B1136F100}"/>
              </a:ext>
            </a:extLst>
          </p:cNvPr>
          <p:cNvSpPr txBox="1"/>
          <p:nvPr/>
        </p:nvSpPr>
        <p:spPr>
          <a:xfrm>
            <a:off x="198068" y="4725904"/>
            <a:ext cx="11807952" cy="1631216"/>
          </a:xfrm>
          <a:prstGeom prst="rect">
            <a:avLst/>
          </a:prstGeom>
          <a:noFill/>
        </p:spPr>
        <p:txBody>
          <a:bodyPr wrap="square" rtlCol="0">
            <a:spAutoFit/>
          </a:bodyPr>
          <a:lstStyle/>
          <a:p>
            <a:r>
              <a:rPr lang="hu-HU" sz="2000" dirty="0">
                <a:latin typeface="Arial" panose="020B0604020202020204" pitchFamily="34" charset="0"/>
                <a:cs typeface="Arial" panose="020B0604020202020204" pitchFamily="34" charset="0"/>
              </a:rPr>
              <a:t>1. </a:t>
            </a:r>
            <a:r>
              <a:rPr lang="en-GB" sz="2000" dirty="0">
                <a:latin typeface="Arial" panose="020B0604020202020204" pitchFamily="34" charset="0"/>
                <a:cs typeface="Arial" panose="020B0604020202020204" pitchFamily="34" charset="0"/>
              </a:rPr>
              <a:t>In Lithuania we designed the integration of Listen Local into the </a:t>
            </a:r>
            <a:r>
              <a:rPr lang="en-GB" sz="2000" b="1" dirty="0">
                <a:solidFill>
                  <a:srgbClr val="00348A"/>
                </a:solidFill>
                <a:latin typeface="Arial" panose="020B0604020202020204" pitchFamily="34" charset="0"/>
                <a:cs typeface="Arial" panose="020B0604020202020204" pitchFamily="34" charset="0"/>
              </a:rPr>
              <a:t>knowledge graph (internet of data) </a:t>
            </a:r>
          </a:p>
          <a:p>
            <a:r>
              <a:rPr lang="en-GB" sz="2000" dirty="0">
                <a:latin typeface="Arial" panose="020B0604020202020204" pitchFamily="34" charset="0"/>
                <a:cs typeface="Arial" panose="020B0604020202020204" pitchFamily="34" charset="0"/>
              </a:rPr>
              <a:t>connecting with global library, archive systems and databases that Spotify, Deezer, Apple or YouTube use.</a:t>
            </a:r>
          </a:p>
          <a:p>
            <a:r>
              <a:rPr lang="hu-HU" sz="2000" dirty="0">
                <a:latin typeface="Arial" panose="020B0604020202020204" pitchFamily="34" charset="0"/>
                <a:cs typeface="Arial" panose="020B0604020202020204" pitchFamily="34" charset="0"/>
              </a:rPr>
              <a:t>2. </a:t>
            </a:r>
            <a:r>
              <a:rPr lang="en-GB" sz="2000" dirty="0">
                <a:latin typeface="Arial" panose="020B0604020202020204" pitchFamily="34" charset="0"/>
                <a:cs typeface="Arial" panose="020B0604020202020204" pitchFamily="34" charset="0"/>
              </a:rPr>
              <a:t>We want to connect SOZA, </a:t>
            </a:r>
            <a:r>
              <a:rPr lang="en-GB" sz="2000" dirty="0" err="1">
                <a:latin typeface="Arial" panose="020B0604020202020204" pitchFamily="34" charset="0"/>
                <a:cs typeface="Arial" panose="020B0604020202020204" pitchFamily="34" charset="0"/>
              </a:rPr>
              <a:t>Hudobn</a:t>
            </a:r>
            <a:r>
              <a:rPr lang="hu-HU" sz="2000" dirty="0">
                <a:latin typeface="Arial" panose="020B0604020202020204" pitchFamily="34" charset="0"/>
                <a:cs typeface="Arial" panose="020B0604020202020204" pitchFamily="34" charset="0"/>
              </a:rPr>
              <a:t>é Centrum, Hudobny Fond, </a:t>
            </a:r>
            <a:r>
              <a:rPr lang="en-GB" sz="2000" dirty="0">
                <a:latin typeface="Arial" panose="020B0604020202020204" pitchFamily="34" charset="0"/>
                <a:cs typeface="Arial" panose="020B0604020202020204" pitchFamily="34" charset="0"/>
              </a:rPr>
              <a:t>Slovak music libraries, </a:t>
            </a:r>
            <a:r>
              <a:rPr lang="hu-HU" sz="2000" dirty="0">
                <a:latin typeface="Arial" panose="020B0604020202020204" pitchFamily="34" charset="0"/>
                <a:cs typeface="Arial" panose="020B0604020202020204" pitchFamily="34" charset="0"/>
              </a:rPr>
              <a:t>labels, publishers with the rest of the world for </a:t>
            </a:r>
            <a:r>
              <a:rPr lang="hu-HU" sz="2000" b="1" dirty="0">
                <a:solidFill>
                  <a:srgbClr val="00348A"/>
                </a:solidFill>
                <a:latin typeface="Arial" panose="020B0604020202020204" pitchFamily="34" charset="0"/>
                <a:cs typeface="Arial" panose="020B0604020202020204" pitchFamily="34" charset="0"/>
              </a:rPr>
              <a:t>machine-to-machine communication</a:t>
            </a:r>
            <a:r>
              <a:rPr lang="hu-HU" sz="2000" dirty="0">
                <a:latin typeface="Arial" panose="020B0604020202020204" pitchFamily="34" charset="0"/>
                <a:cs typeface="Arial" panose="020B0604020202020204" pitchFamily="34" charset="0"/>
              </a:rPr>
              <a:t>.</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982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hu-HU" sz="4800" dirty="0">
                <a:latin typeface="Roboto" panose="02000000000000000000" pitchFamily="2" charset="0"/>
                <a:ea typeface="Roboto" panose="02000000000000000000" pitchFamily="2" charset="0"/>
              </a:rPr>
              <a:t>Listen Local Slovakia 2023</a:t>
            </a:r>
            <a:endParaRPr lang="en-GB" sz="4800" dirty="0">
              <a:latin typeface="Roboto" panose="02000000000000000000" pitchFamily="2" charset="0"/>
              <a:ea typeface="Roboto" panose="02000000000000000000" pitchFamily="2" charset="0"/>
            </a:endParaRP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37</a:t>
            </a:fld>
            <a:endParaRPr lang="en-GB" noProof="0"/>
          </a:p>
        </p:txBody>
      </p:sp>
      <p:sp>
        <p:nvSpPr>
          <p:cNvPr id="6" name="TextBox 5">
            <a:extLst>
              <a:ext uri="{FF2B5EF4-FFF2-40B4-BE49-F238E27FC236}">
                <a16:creationId xmlns:a16="http://schemas.microsoft.com/office/drawing/2014/main" id="{F310CE45-8576-A127-68C7-76B8C278510A}"/>
              </a:ext>
            </a:extLst>
          </p:cNvPr>
          <p:cNvSpPr txBox="1"/>
          <p:nvPr/>
        </p:nvSpPr>
        <p:spPr>
          <a:xfrm>
            <a:off x="185980" y="4246929"/>
            <a:ext cx="11807952" cy="2246769"/>
          </a:xfrm>
          <a:prstGeom prst="rect">
            <a:avLst/>
          </a:prstGeom>
          <a:noFill/>
        </p:spPr>
        <p:txBody>
          <a:bodyPr wrap="square" rtlCol="0">
            <a:spAutoFit/>
          </a:bodyPr>
          <a:lstStyle/>
          <a:p>
            <a:pPr marL="457200" indent="-457200">
              <a:buAutoNum type="arabicPeriod"/>
            </a:pPr>
            <a:r>
              <a:rPr lang="hu-HU" sz="2000" dirty="0">
                <a:latin typeface="Arial" panose="020B0604020202020204" pitchFamily="34" charset="0"/>
                <a:cs typeface="Arial" panose="020B0604020202020204" pitchFamily="34" charset="0"/>
              </a:rPr>
              <a:t>Support the Slovak music industry</a:t>
            </a:r>
            <a:r>
              <a:rPr lang="en-GB" sz="2000" dirty="0">
                <a:latin typeface="Arial" panose="020B0604020202020204" pitchFamily="34" charset="0"/>
                <a:cs typeface="Arial" panose="020B0604020202020204" pitchFamily="34" charset="0"/>
              </a:rPr>
              <a:t>’s </a:t>
            </a:r>
            <a:r>
              <a:rPr lang="en-GB" sz="2000" b="1" dirty="0">
                <a:solidFill>
                  <a:srgbClr val="00348A"/>
                </a:solidFill>
                <a:latin typeface="Arial" panose="020B0604020202020204" pitchFamily="34" charset="0"/>
                <a:cs typeface="Arial" panose="020B0604020202020204" pitchFamily="34" charset="0"/>
              </a:rPr>
              <a:t>triple transition </a:t>
            </a:r>
            <a:r>
              <a:rPr lang="en-GB" sz="2000" dirty="0">
                <a:latin typeface="Arial" panose="020B0604020202020204" pitchFamily="34" charset="0"/>
                <a:cs typeface="Arial" panose="020B0604020202020204" pitchFamily="34" charset="0"/>
              </a:rPr>
              <a:t>into a greener, more digital and socially more sustainable development path.</a:t>
            </a:r>
          </a:p>
          <a:p>
            <a:pPr marL="457200" indent="-457200">
              <a:buAutoNum type="arabicPeriod"/>
            </a:pPr>
            <a:r>
              <a:rPr lang="en-GB" sz="2000" dirty="0">
                <a:latin typeface="Arial" panose="020B0604020202020204" pitchFamily="34" charset="0"/>
                <a:cs typeface="Arial" panose="020B0604020202020204" pitchFamily="34" charset="0"/>
              </a:rPr>
              <a:t>Provide tools to measure diversity and social sustainability for musicians and their audiences and affected communities, support women artists, minorities to remain visible on global platforms. Improve radio quotas into a </a:t>
            </a:r>
            <a:r>
              <a:rPr lang="en-GB" sz="2000" b="1" dirty="0">
                <a:solidFill>
                  <a:srgbClr val="00348A"/>
                </a:solidFill>
                <a:latin typeface="Arial" panose="020B0604020202020204" pitchFamily="34" charset="0"/>
                <a:cs typeface="Arial" panose="020B0604020202020204" pitchFamily="34" charset="0"/>
              </a:rPr>
              <a:t>goal-based music diversity and export program</a:t>
            </a:r>
            <a:r>
              <a:rPr lang="en-GB" sz="2000" dirty="0">
                <a:latin typeface="Arial" panose="020B0604020202020204" pitchFamily="34" charset="0"/>
                <a:cs typeface="Arial" panose="020B0604020202020204" pitchFamily="34" charset="0"/>
              </a:rPr>
              <a:t>.</a:t>
            </a:r>
          </a:p>
          <a:p>
            <a:pPr marL="457200" indent="-457200">
              <a:buAutoNum type="arabicPeriod"/>
            </a:pPr>
            <a:r>
              <a:rPr lang="en-GB" sz="2000" dirty="0">
                <a:latin typeface="Arial" panose="020B0604020202020204" pitchFamily="34" charset="0"/>
                <a:cs typeface="Arial" panose="020B0604020202020204" pitchFamily="34" charset="0"/>
              </a:rPr>
              <a:t>The </a:t>
            </a:r>
            <a:r>
              <a:rPr lang="en-GB" sz="2000" b="1" dirty="0">
                <a:solidFill>
                  <a:srgbClr val="00348A"/>
                </a:solidFill>
                <a:latin typeface="Arial" panose="020B0604020202020204" pitchFamily="34" charset="0"/>
                <a:cs typeface="Arial" panose="020B0604020202020204" pitchFamily="34" charset="0"/>
              </a:rPr>
              <a:t>music industry as a policy lab </a:t>
            </a:r>
            <a:r>
              <a:rPr lang="en-GB" sz="2000" dirty="0">
                <a:latin typeface="Arial" panose="020B0604020202020204" pitchFamily="34" charset="0"/>
                <a:cs typeface="Arial" panose="020B0604020202020204" pitchFamily="34" charset="0"/>
              </a:rPr>
              <a:t>to improve Slovakia’s DESI score and to accelerate the digitisation of the SME sector.</a:t>
            </a:r>
          </a:p>
        </p:txBody>
      </p:sp>
      <p:pic>
        <p:nvPicPr>
          <p:cNvPr id="8" name="Picture 7" descr="A graph of a number of different colored bars&#10;&#10;Description automatically generated with medium confidence">
            <a:extLst>
              <a:ext uri="{FF2B5EF4-FFF2-40B4-BE49-F238E27FC236}">
                <a16:creationId xmlns:a16="http://schemas.microsoft.com/office/drawing/2014/main" id="{1E56D2BA-D032-BF24-05C9-57AF7580AB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966" y="1167868"/>
            <a:ext cx="6212478" cy="2880000"/>
          </a:xfrm>
          <a:prstGeom prst="rect">
            <a:avLst/>
          </a:prstGeom>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AC8FC3ED-3ACE-80E1-7ECE-014FD48A604C}"/>
              </a:ext>
            </a:extLst>
          </p:cNvPr>
          <p:cNvGrpSpPr/>
          <p:nvPr/>
        </p:nvGrpSpPr>
        <p:grpSpPr>
          <a:xfrm>
            <a:off x="6866019" y="1170029"/>
            <a:ext cx="4403855" cy="2977370"/>
            <a:chOff x="6680039" y="1167868"/>
            <a:chExt cx="4403855" cy="2977370"/>
          </a:xfrm>
        </p:grpSpPr>
        <p:pic>
          <p:nvPicPr>
            <p:cNvPr id="9" name="Picture 8" descr="A cover of a magazine&#10;&#10;Description automatically generated">
              <a:extLst>
                <a:ext uri="{FF2B5EF4-FFF2-40B4-BE49-F238E27FC236}">
                  <a16:creationId xmlns:a16="http://schemas.microsoft.com/office/drawing/2014/main" id="{D80E2726-DD98-6851-FC05-31D0BEC5F62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0039" y="1171071"/>
              <a:ext cx="960130" cy="1440000"/>
            </a:xfrm>
            <a:prstGeom prst="rect">
              <a:avLst/>
            </a:prstGeom>
            <a:effectLst>
              <a:outerShdw blurRad="50800" dist="38100" dir="2700000" algn="tl" rotWithShape="0">
                <a:prstClr val="black">
                  <a:alpha val="40000"/>
                </a:prstClr>
              </a:outerShdw>
            </a:effectLst>
          </p:spPr>
        </p:pic>
        <p:pic>
          <p:nvPicPr>
            <p:cNvPr id="11" name="Picture 10" descr="A screenshot of a phone&#10;&#10;Description automatically generated">
              <a:extLst>
                <a:ext uri="{FF2B5EF4-FFF2-40B4-BE49-F238E27FC236}">
                  <a16:creationId xmlns:a16="http://schemas.microsoft.com/office/drawing/2014/main" id="{ACC9B772-AE04-FE34-E627-F666C29970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23733" y="1167868"/>
              <a:ext cx="960161" cy="1440000"/>
            </a:xfrm>
            <a:prstGeom prst="rect">
              <a:avLst/>
            </a:prstGeom>
            <a:effectLst>
              <a:outerShdw blurRad="50800" dist="38100" dir="2700000" algn="tl" rotWithShape="0">
                <a:prstClr val="black">
                  <a:alpha val="40000"/>
                </a:prstClr>
              </a:outerShdw>
            </a:effectLst>
          </p:spPr>
        </p:pic>
        <p:pic>
          <p:nvPicPr>
            <p:cNvPr id="12" name="Picture 11" descr="A screen shot of a screen&#10;&#10;Description automatically generated">
              <a:extLst>
                <a:ext uri="{FF2B5EF4-FFF2-40B4-BE49-F238E27FC236}">
                  <a16:creationId xmlns:a16="http://schemas.microsoft.com/office/drawing/2014/main" id="{ACD132F2-2D68-BA78-2599-23D9F8CC93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97764" y="1167868"/>
              <a:ext cx="960150" cy="1440000"/>
            </a:xfrm>
            <a:prstGeom prst="rect">
              <a:avLst/>
            </a:prstGeom>
            <a:effectLst>
              <a:outerShdw blurRad="50800" dist="38100" dir="2700000" algn="tl" rotWithShape="0">
                <a:prstClr val="black">
                  <a:alpha val="40000"/>
                </a:prstClr>
              </a:outerShdw>
            </a:effectLst>
          </p:spPr>
        </p:pic>
        <p:pic>
          <p:nvPicPr>
            <p:cNvPr id="13" name="Picture 12" descr="A close-up of a document&#10;&#10;Description automatically generated">
              <a:extLst>
                <a:ext uri="{FF2B5EF4-FFF2-40B4-BE49-F238E27FC236}">
                  <a16:creationId xmlns:a16="http://schemas.microsoft.com/office/drawing/2014/main" id="{27D5959C-C24A-DCEB-75DC-3059D9710C0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84611" y="2651438"/>
              <a:ext cx="959863" cy="1440000"/>
            </a:xfrm>
            <a:prstGeom prst="rect">
              <a:avLst/>
            </a:prstGeom>
            <a:effectLst>
              <a:outerShdw blurRad="50800" dist="38100" dir="2700000" algn="tl" rotWithShape="0">
                <a:prstClr val="black">
                  <a:alpha val="40000"/>
                </a:prstClr>
              </a:outerShdw>
            </a:effectLst>
          </p:spPr>
        </p:pic>
        <p:pic>
          <p:nvPicPr>
            <p:cNvPr id="14" name="Picture 13" descr="A group of people riding bicycles on a bridge&#10;&#10;Description automatically generated">
              <a:extLst>
                <a:ext uri="{FF2B5EF4-FFF2-40B4-BE49-F238E27FC236}">
                  <a16:creationId xmlns:a16="http://schemas.microsoft.com/office/drawing/2014/main" id="{6F80684A-592D-4AE1-5341-90118139D6A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5215" y="2705238"/>
              <a:ext cx="960137" cy="14400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648109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0" y="263469"/>
            <a:ext cx="11807952" cy="805911"/>
          </a:xfrm>
        </p:spPr>
        <p:txBody>
          <a:bodyPr>
            <a:normAutofit/>
          </a:bodyPr>
          <a:lstStyle/>
          <a:p>
            <a:pPr algn="ctr"/>
            <a:r>
              <a:rPr lang="hu-HU" sz="4800" dirty="0">
                <a:latin typeface="Roboto" panose="02000000000000000000" pitchFamily="2" charset="0"/>
                <a:ea typeface="Roboto" panose="02000000000000000000" pitchFamily="2" charset="0"/>
              </a:rPr>
              <a:t>Listen Local – Music Policy Overlap </a:t>
            </a:r>
            <a:endParaRPr lang="en-GB" sz="4800" dirty="0">
              <a:latin typeface="Roboto" panose="02000000000000000000" pitchFamily="2" charset="0"/>
              <a:ea typeface="Roboto" panose="02000000000000000000" pitchFamily="2" charset="0"/>
            </a:endParaRP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38</a:t>
            </a:fld>
            <a:endParaRPr lang="en-GB" noProof="0"/>
          </a:p>
        </p:txBody>
      </p:sp>
      <p:graphicFrame>
        <p:nvGraphicFramePr>
          <p:cNvPr id="14" name="Table 14">
            <a:extLst>
              <a:ext uri="{FF2B5EF4-FFF2-40B4-BE49-F238E27FC236}">
                <a16:creationId xmlns:a16="http://schemas.microsoft.com/office/drawing/2014/main" id="{C42308C1-2421-B238-44A6-026B9C628068}"/>
              </a:ext>
            </a:extLst>
          </p:cNvPr>
          <p:cNvGraphicFramePr>
            <a:graphicFrameLocks noGrp="1"/>
          </p:cNvGraphicFramePr>
          <p:nvPr>
            <p:extLst>
              <p:ext uri="{D42A27DB-BD31-4B8C-83A1-F6EECF244321}">
                <p14:modId xmlns:p14="http://schemas.microsoft.com/office/powerpoint/2010/main" val="4283139473"/>
              </p:ext>
            </p:extLst>
          </p:nvPr>
        </p:nvGraphicFramePr>
        <p:xfrm>
          <a:off x="807634" y="1386093"/>
          <a:ext cx="11000318" cy="4346385"/>
        </p:xfrm>
        <a:graphic>
          <a:graphicData uri="http://schemas.openxmlformats.org/drawingml/2006/table">
            <a:tbl>
              <a:tblPr firstRow="1" bandRow="1">
                <a:tableStyleId>{5C22544A-7EE6-4342-B048-85BDC9FD1C3A}</a:tableStyleId>
              </a:tblPr>
              <a:tblGrid>
                <a:gridCol w="5500159">
                  <a:extLst>
                    <a:ext uri="{9D8B030D-6E8A-4147-A177-3AD203B41FA5}">
                      <a16:colId xmlns:a16="http://schemas.microsoft.com/office/drawing/2014/main" val="3368940155"/>
                    </a:ext>
                  </a:extLst>
                </a:gridCol>
                <a:gridCol w="5500159">
                  <a:extLst>
                    <a:ext uri="{9D8B030D-6E8A-4147-A177-3AD203B41FA5}">
                      <a16:colId xmlns:a16="http://schemas.microsoft.com/office/drawing/2014/main" val="2654683627"/>
                    </a:ext>
                  </a:extLst>
                </a:gridCol>
              </a:tblGrid>
              <a:tr h="370840">
                <a:tc>
                  <a:txBody>
                    <a:bodyPr/>
                    <a:lstStyle/>
                    <a:p>
                      <a:endParaRPr lang="en-GB"/>
                    </a:p>
                  </a:txBody>
                  <a:tcPr/>
                </a:tc>
                <a:tc>
                  <a:txBody>
                    <a:bodyPr/>
                    <a:lstStyle/>
                    <a:p>
                      <a:endParaRPr lang="en-GB"/>
                    </a:p>
                  </a:txBody>
                  <a:tcPr/>
                </a:tc>
                <a:extLst>
                  <a:ext uri="{0D108BD9-81ED-4DB2-BD59-A6C34878D82A}">
                    <a16:rowId xmlns:a16="http://schemas.microsoft.com/office/drawing/2014/main" val="63018189"/>
                  </a:ext>
                </a:extLst>
              </a:tr>
              <a:tr h="370840">
                <a:tc>
                  <a:txBody>
                    <a:bodyPr/>
                    <a:lstStyle/>
                    <a:p>
                      <a:pPr>
                        <a:lnSpc>
                          <a:spcPct val="107000"/>
                        </a:lnSpc>
                        <a:spcAft>
                          <a:spcPts val="800"/>
                        </a:spcAft>
                      </a:pPr>
                      <a:r>
                        <a:rPr lang="hu-HU" sz="1000" dirty="0">
                          <a:solidFill>
                            <a:srgbClr val="000000"/>
                          </a:solidFill>
                          <a:effectLst/>
                          <a:latin typeface="Calibri" panose="020F0502020204030204" pitchFamily="34" charset="0"/>
                          <a:ea typeface="Calibri" panose="020F0502020204030204" pitchFamily="34" charset="0"/>
                        </a:rPr>
                        <a:t>S</a:t>
                      </a:r>
                      <a:r>
                        <a:rPr lang="en-GB" sz="1000" dirty="0" err="1">
                          <a:solidFill>
                            <a:srgbClr val="000000"/>
                          </a:solidFill>
                          <a:effectLst/>
                          <a:latin typeface="Calibri" panose="020F0502020204030204" pitchFamily="34" charset="0"/>
                          <a:ea typeface="Calibri" panose="020F0502020204030204" pitchFamily="34" charset="0"/>
                        </a:rPr>
                        <a:t>cientific</a:t>
                      </a:r>
                      <a:r>
                        <a:rPr lang="en-GB" sz="1000" dirty="0">
                          <a:solidFill>
                            <a:srgbClr val="000000"/>
                          </a:solidFill>
                          <a:effectLst/>
                          <a:latin typeface="Calibri" panose="020F0502020204030204" pitchFamily="34" charset="0"/>
                          <a:ea typeface="Calibri" panose="020F0502020204030204" pitchFamily="34" charset="0"/>
                        </a:rPr>
                        <a:t> advice and verification for some of their analysis.</a:t>
                      </a:r>
                      <a:endParaRPr lang="en-GB" sz="1100" dirty="0">
                        <a:effectLst/>
                        <a:latin typeface="Calibri" panose="020F0502020204030204" pitchFamily="34" charset="0"/>
                        <a:ea typeface="Calibri" panose="020F0502020204030204" pitchFamily="34" charset="0"/>
                      </a:endParaRPr>
                    </a:p>
                    <a:p>
                      <a:pPr>
                        <a:lnSpc>
                          <a:spcPct val="107000"/>
                        </a:lnSpc>
                        <a:spcAft>
                          <a:spcPts val="800"/>
                        </a:spcAft>
                      </a:pPr>
                      <a:r>
                        <a:rPr lang="en-GB" sz="10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hu-HU" sz="1000" dirty="0">
                          <a:effectLst/>
                          <a:latin typeface="Calibri" panose="020F0502020204030204" pitchFamily="34" charset="0"/>
                          <a:ea typeface="Calibri" panose="020F0502020204030204" pitchFamily="34" charset="0"/>
                        </a:rPr>
                        <a:t>Agreement on </a:t>
                      </a:r>
                      <a:r>
                        <a:rPr lang="en-GB" sz="1000" dirty="0">
                          <a:effectLst/>
                          <a:latin typeface="Calibri" panose="020F0502020204030204" pitchFamily="34" charset="0"/>
                          <a:ea typeface="Calibri" panose="020F0502020204030204" pitchFamily="34" charset="0"/>
                        </a:rPr>
                        <a:t>clear statement of research questions. </a:t>
                      </a:r>
                      <a:r>
                        <a:rPr lang="hu-HU" sz="1000" dirty="0">
                          <a:effectLst/>
                          <a:latin typeface="Calibri" panose="020F0502020204030204" pitchFamily="34" charset="0"/>
                          <a:ea typeface="Calibri" panose="020F0502020204030204" pitchFamily="34" charset="0"/>
                        </a:rPr>
                        <a:t>E</a:t>
                      </a:r>
                      <a:r>
                        <a:rPr lang="en-GB" sz="1000" dirty="0">
                          <a:effectLst/>
                          <a:latin typeface="Calibri" panose="020F0502020204030204" pitchFamily="34" charset="0"/>
                          <a:ea typeface="Calibri" panose="020F0502020204030204" pitchFamily="34" charset="0"/>
                        </a:rPr>
                        <a:t>x-post harmonisation with selected data assets. </a:t>
                      </a:r>
                      <a:r>
                        <a:rPr lang="hu-HU" sz="1000" dirty="0">
                          <a:effectLst/>
                          <a:latin typeface="Calibri" panose="020F0502020204030204" pitchFamily="34" charset="0"/>
                          <a:ea typeface="Calibri" panose="020F0502020204030204" pitchFamily="34" charset="0"/>
                        </a:rPr>
                        <a:t>V</a:t>
                      </a:r>
                      <a:r>
                        <a:rPr lang="en-GB" sz="1000" dirty="0" err="1">
                          <a:effectLst/>
                          <a:latin typeface="Calibri" panose="020F0502020204030204" pitchFamily="34" charset="0"/>
                          <a:ea typeface="Calibri" panose="020F0502020204030204" pitchFamily="34" charset="0"/>
                        </a:rPr>
                        <a:t>alue</a:t>
                      </a:r>
                      <a:r>
                        <a:rPr lang="en-GB" sz="1000" dirty="0">
                          <a:effectLst/>
                          <a:latin typeface="Calibri" panose="020F0502020204030204" pitchFamily="34" charset="0"/>
                          <a:ea typeface="Calibri" panose="020F0502020204030204" pitchFamily="34" charset="0"/>
                        </a:rPr>
                        <a:t> for money </a:t>
                      </a:r>
                      <a:r>
                        <a:rPr lang="hu-HU" sz="1000" dirty="0">
                          <a:effectLst/>
                          <a:latin typeface="Calibri" panose="020F0502020204030204" pitchFamily="34" charset="0"/>
                          <a:ea typeface="Calibri" panose="020F0502020204030204" pitchFamily="34" charset="0"/>
                        </a:rPr>
                        <a:t>analysis, also for RFF and private funding. </a:t>
                      </a:r>
                      <a:endParaRPr lang="en-GB"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91391577"/>
                  </a:ext>
                </a:extLst>
              </a:tr>
              <a:tr h="370840">
                <a:tc>
                  <a:txBody>
                    <a:bodyPr/>
                    <a:lstStyle/>
                    <a:p>
                      <a:pPr>
                        <a:lnSpc>
                          <a:spcPct val="107000"/>
                        </a:lnSpc>
                        <a:spcAft>
                          <a:spcPts val="800"/>
                        </a:spcAft>
                      </a:pPr>
                      <a:r>
                        <a:rPr lang="hu-HU" sz="1000" dirty="0">
                          <a:solidFill>
                            <a:srgbClr val="000000"/>
                          </a:solidFill>
                          <a:effectLst/>
                          <a:latin typeface="Calibri" panose="020F0502020204030204" pitchFamily="34" charset="0"/>
                          <a:ea typeface="Calibri" panose="020F0502020204030204" pitchFamily="34" charset="0"/>
                        </a:rPr>
                        <a:t>Co-</a:t>
                      </a:r>
                      <a:r>
                        <a:rPr lang="en-GB" sz="1000" dirty="0" err="1">
                          <a:solidFill>
                            <a:srgbClr val="000000"/>
                          </a:solidFill>
                          <a:effectLst/>
                          <a:latin typeface="Calibri" panose="020F0502020204030204" pitchFamily="34" charset="0"/>
                          <a:ea typeface="Calibri" panose="020F0502020204030204" pitchFamily="34" charset="0"/>
                        </a:rPr>
                        <a:t>reate</a:t>
                      </a:r>
                      <a:r>
                        <a:rPr lang="en-GB" sz="1000" dirty="0">
                          <a:solidFill>
                            <a:srgbClr val="000000"/>
                          </a:solidFill>
                          <a:effectLst/>
                          <a:latin typeface="Calibri" panose="020F0502020204030204" pitchFamily="34" charset="0"/>
                          <a:ea typeface="Calibri" panose="020F0502020204030204" pitchFamily="34" charset="0"/>
                        </a:rPr>
                        <a:t> new datasets that complement their CCI Satellite Account system and add new data, </a:t>
                      </a:r>
                      <a:r>
                        <a:rPr lang="en-GB" sz="1000" dirty="0">
                          <a:effectLst/>
                          <a:latin typeface="Calibri" panose="020F0502020204030204" pitchFamily="34" charset="0"/>
                          <a:ea typeface="Calibri" panose="020F0502020204030204" pitchFamily="34" charset="0"/>
                        </a:rPr>
                        <a:t>which </a:t>
                      </a:r>
                      <a:r>
                        <a:rPr lang="en-GB" sz="1000" dirty="0">
                          <a:solidFill>
                            <a:srgbClr val="000000"/>
                          </a:solidFill>
                          <a:effectLst/>
                          <a:latin typeface="Calibri" panose="020F0502020204030204" pitchFamily="34" charset="0"/>
                          <a:ea typeface="Calibri" panose="020F0502020204030204" pitchFamily="34" charset="0"/>
                        </a:rPr>
                        <a:t>they do not possess with supporting surveys.</a:t>
                      </a:r>
                      <a:endParaRPr lang="en-GB" sz="1100" dirty="0">
                        <a:effectLst/>
                        <a:latin typeface="Calibri" panose="020F0502020204030204" pitchFamily="34" charset="0"/>
                        <a:ea typeface="Calibri" panose="020F0502020204030204" pitchFamily="34" charset="0"/>
                      </a:endParaRPr>
                    </a:p>
                    <a:p>
                      <a:pPr>
                        <a:lnSpc>
                          <a:spcPct val="107000"/>
                        </a:lnSpc>
                        <a:spcAft>
                          <a:spcPts val="800"/>
                        </a:spcAft>
                      </a:pPr>
                      <a:r>
                        <a:rPr lang="en-GB" sz="10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GB" sz="1000" dirty="0">
                          <a:effectLst/>
                          <a:latin typeface="Calibri" panose="020F0502020204030204" pitchFamily="34" charset="0"/>
                          <a:ea typeface="Calibri" panose="020F0502020204030204" pitchFamily="34" charset="0"/>
                        </a:rPr>
                        <a:t>Cooperation on data coordination</a:t>
                      </a:r>
                      <a:endParaRPr lang="en-GB" sz="1100" dirty="0">
                        <a:effectLst/>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GB"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will create a Slovak Music Industry Register and populate it with our (ex-ante harmonised, when possible) survey and administrative data about music. </a:t>
                      </a:r>
                      <a:endParaRPr lang="en-GB" sz="1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GB"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We expect the </a:t>
                      </a:r>
                      <a:r>
                        <a:rPr lang="hu-HU"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statistical stakeholders to </a:t>
                      </a:r>
                      <a:r>
                        <a:rPr lang="en-GB"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turn this into a structural business register satellite, which would allow data coordination between their existing data and new data that would add.</a:t>
                      </a:r>
                      <a:endParaRPr lang="en-GB" sz="11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10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15422113"/>
                  </a:ext>
                </a:extLst>
              </a:tr>
              <a:tr h="370840">
                <a:tc>
                  <a:txBody>
                    <a:bodyPr/>
                    <a:lstStyle/>
                    <a:p>
                      <a:pPr>
                        <a:lnSpc>
                          <a:spcPct val="107000"/>
                        </a:lnSpc>
                        <a:spcAft>
                          <a:spcPts val="800"/>
                        </a:spcAft>
                      </a:pPr>
                      <a:r>
                        <a:rPr lang="hu-HU" sz="1000" dirty="0">
                          <a:solidFill>
                            <a:srgbClr val="000000"/>
                          </a:solidFill>
                          <a:effectLst/>
                          <a:latin typeface="Calibri" panose="020F0502020204030204" pitchFamily="34" charset="0"/>
                          <a:ea typeface="Calibri" panose="020F0502020204030204" pitchFamily="34" charset="0"/>
                        </a:rPr>
                        <a:t>Create </a:t>
                      </a:r>
                      <a:r>
                        <a:rPr lang="en-GB" sz="1000" dirty="0">
                          <a:solidFill>
                            <a:srgbClr val="000000"/>
                          </a:solidFill>
                          <a:effectLst/>
                          <a:latin typeface="Calibri" panose="020F0502020204030204" pitchFamily="34" charset="0"/>
                          <a:ea typeface="Calibri" panose="020F0502020204030204" pitchFamily="34" charset="0"/>
                        </a:rPr>
                        <a:t>measurements of many existing KPIs for which they do not have many historical values (retrospectively for comparison), and for 2024 or 2025 with new measurements (adding international comparators). </a:t>
                      </a:r>
                      <a:r>
                        <a:rPr lang="en-GB" sz="10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txBody>
                  <a:tcPr marL="68580" marR="68580" marT="0" marB="0"/>
                </a:tc>
                <a:tc>
                  <a:txBody>
                    <a:bodyPr/>
                    <a:lstStyle/>
                    <a:p>
                      <a:pPr marL="342900" lvl="0" indent="-342900">
                        <a:lnSpc>
                          <a:spcPct val="107000"/>
                        </a:lnSpc>
                        <a:spcAft>
                          <a:spcPts val="800"/>
                        </a:spcAft>
                        <a:buFont typeface="Symbol" panose="05050102010706020507" pitchFamily="18" charset="2"/>
                        <a:buChar char="-"/>
                      </a:pPr>
                      <a:r>
                        <a:rPr lang="en-GB" sz="1000" dirty="0">
                          <a:effectLst/>
                          <a:latin typeface="Calibri" panose="020F0502020204030204" pitchFamily="34" charset="0"/>
                          <a:ea typeface="Calibri" panose="020F0502020204030204" pitchFamily="34" charset="0"/>
                          <a:cs typeface="Calibri" panose="020F0502020204030204" pitchFamily="34" charset="0"/>
                        </a:rPr>
                        <a:t>We would create ex-ante harmonised surveys and linkable datasets to existing </a:t>
                      </a:r>
                      <a:r>
                        <a:rPr lang="hu-HU" sz="1000" dirty="0">
                          <a:effectLst/>
                          <a:latin typeface="Calibri" panose="020F0502020204030204" pitchFamily="34" charset="0"/>
                          <a:ea typeface="Calibri" panose="020F0502020204030204" pitchFamily="34" charset="0"/>
                          <a:cs typeface="Calibri" panose="020F0502020204030204" pitchFamily="34" charset="0"/>
                        </a:rPr>
                        <a:t>Slovak </a:t>
                      </a:r>
                      <a:r>
                        <a:rPr lang="en-GB" sz="1000" dirty="0">
                          <a:effectLst/>
                          <a:latin typeface="Calibri" panose="020F0502020204030204" pitchFamily="34" charset="0"/>
                          <a:ea typeface="Calibri" panose="020F0502020204030204" pitchFamily="34" charset="0"/>
                          <a:cs typeface="Calibri" panose="020F0502020204030204" pitchFamily="34" charset="0"/>
                        </a:rPr>
                        <a:t>survey datasets when they have no sufficient or distinguishable data on music.  This can be used as a template for other industries that currently have no satellite account such as film.  </a:t>
                      </a:r>
                      <a:endParaRPr lang="en-GB" sz="1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hu-HU" sz="1000" dirty="0">
                          <a:effectLst/>
                          <a:latin typeface="Calibri" panose="020F0502020204030204" pitchFamily="34" charset="0"/>
                          <a:ea typeface="Calibri" panose="020F0502020204030204" pitchFamily="34" charset="0"/>
                          <a:cs typeface="Calibri" panose="020F0502020204030204" pitchFamily="34" charset="0"/>
                        </a:rPr>
                        <a:t>E</a:t>
                      </a:r>
                      <a:r>
                        <a:rPr lang="en-GB" sz="1000" dirty="0">
                          <a:effectLst/>
                          <a:latin typeface="Calibri" panose="020F0502020204030204" pitchFamily="34" charset="0"/>
                          <a:ea typeface="Calibri" panose="020F0502020204030204" pitchFamily="34" charset="0"/>
                          <a:cs typeface="Calibri" panose="020F0502020204030204" pitchFamily="34" charset="0"/>
                        </a:rPr>
                        <a:t>x-ante harmonise the sample frame (via the SBR satellite) and the questionnaire, collection timeframe, etc.</a:t>
                      </a:r>
                      <a:r>
                        <a:rPr lang="en-GB" sz="1100" dirty="0">
                          <a:effectLst/>
                          <a:latin typeface="Calibri" panose="020F0502020204030204" pitchFamily="34" charset="0"/>
                          <a:ea typeface="Calibri" panose="020F0502020204030204" pitchFamily="34" charset="0"/>
                          <a:cs typeface="Calibri" panose="020F0502020204030204" pitchFamily="34" charset="0"/>
                        </a:rPr>
                        <a:t> </a:t>
                      </a:r>
                    </a:p>
                    <a:p>
                      <a:pPr>
                        <a:lnSpc>
                          <a:spcPct val="107000"/>
                        </a:lnSpc>
                        <a:spcAft>
                          <a:spcPts val="800"/>
                        </a:spcAft>
                      </a:pPr>
                      <a:r>
                        <a:rPr lang="en-GB" sz="1000" dirty="0">
                          <a:effectLst/>
                          <a:latin typeface="Calibri" panose="020F0502020204030204" pitchFamily="34" charset="0"/>
                          <a:ea typeface="Calibri" panose="020F0502020204030204" pitchFamily="34" charset="0"/>
                        </a:rPr>
                        <a:t> </a:t>
                      </a:r>
                      <a:endParaRPr lang="en-GB" sz="11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145661119"/>
                  </a:ext>
                </a:extLst>
              </a:tr>
              <a:tr h="370840">
                <a:tc>
                  <a:txBody>
                    <a:bodyPr/>
                    <a:lstStyle/>
                    <a:p>
                      <a:pPr>
                        <a:lnSpc>
                          <a:spcPct val="107000"/>
                        </a:lnSpc>
                        <a:spcAft>
                          <a:spcPts val="800"/>
                        </a:spcAft>
                      </a:pPr>
                      <a:r>
                        <a:rPr lang="hu-HU" sz="1000" dirty="0">
                          <a:solidFill>
                            <a:srgbClr val="000000"/>
                          </a:solidFill>
                          <a:effectLst/>
                          <a:latin typeface="Calibri" panose="020F0502020204030204" pitchFamily="34" charset="0"/>
                          <a:ea typeface="Calibri" panose="020F0502020204030204" pitchFamily="34" charset="0"/>
                        </a:rPr>
                        <a:t>B</a:t>
                      </a:r>
                      <a:r>
                        <a:rPr lang="en-GB" sz="1000" dirty="0" err="1">
                          <a:solidFill>
                            <a:srgbClr val="000000"/>
                          </a:solidFill>
                          <a:effectLst/>
                          <a:latin typeface="Calibri" panose="020F0502020204030204" pitchFamily="34" charset="0"/>
                          <a:ea typeface="Calibri" panose="020F0502020204030204" pitchFamily="34" charset="0"/>
                        </a:rPr>
                        <a:t>reak</a:t>
                      </a:r>
                      <a:r>
                        <a:rPr lang="en-GB" sz="1000" dirty="0">
                          <a:solidFill>
                            <a:srgbClr val="000000"/>
                          </a:solidFill>
                          <a:effectLst/>
                          <a:latin typeface="Calibri" panose="020F0502020204030204" pitchFamily="34" charset="0"/>
                          <a:ea typeface="Calibri" panose="020F0502020204030204" pitchFamily="34" charset="0"/>
                        </a:rPr>
                        <a:t> down their macro-level KPIs (for example, male and female employment) for the level of music industry and for enterprise/institution level.  </a:t>
                      </a:r>
                      <a:r>
                        <a:rPr lang="hu-HU" sz="1000" dirty="0">
                          <a:solidFill>
                            <a:srgbClr val="000000"/>
                          </a:solidFill>
                          <a:effectLst/>
                          <a:latin typeface="Calibri" panose="020F0502020204030204" pitchFamily="34" charset="0"/>
                          <a:ea typeface="Calibri" panose="020F0502020204030204" pitchFamily="34" charset="0"/>
                        </a:rPr>
                        <a:t>A</a:t>
                      </a:r>
                      <a:r>
                        <a:rPr lang="en-GB" sz="1000" dirty="0" err="1">
                          <a:solidFill>
                            <a:srgbClr val="000000"/>
                          </a:solidFill>
                          <a:effectLst/>
                          <a:latin typeface="Calibri" panose="020F0502020204030204" pitchFamily="34" charset="0"/>
                          <a:ea typeface="Calibri" panose="020F0502020204030204" pitchFamily="34" charset="0"/>
                        </a:rPr>
                        <a:t>ctionable</a:t>
                      </a:r>
                      <a:r>
                        <a:rPr lang="en-GB" sz="1000" dirty="0">
                          <a:solidFill>
                            <a:srgbClr val="000000"/>
                          </a:solidFill>
                          <a:effectLst/>
                          <a:latin typeface="Calibri" panose="020F0502020204030204" pitchFamily="34" charset="0"/>
                          <a:ea typeface="Calibri" panose="020F0502020204030204" pitchFamily="34" charset="0"/>
                        </a:rPr>
                        <a:t> plans for institutions and industries with management control</a:t>
                      </a:r>
                      <a:r>
                        <a:rPr lang="hu-HU" sz="1000">
                          <a:solidFill>
                            <a:srgbClr val="000000"/>
                          </a:solidFill>
                          <a:effectLst/>
                          <a:latin typeface="Calibri" panose="020F0502020204030204" pitchFamily="34" charset="0"/>
                          <a:ea typeface="Calibri" panose="020F0502020204030204" pitchFamily="34" charset="0"/>
                        </a:rPr>
                        <a:t>, </a:t>
                      </a:r>
                      <a:r>
                        <a:rPr lang="en-GB" sz="1000">
                          <a:solidFill>
                            <a:srgbClr val="000000"/>
                          </a:solidFill>
                          <a:effectLst/>
                          <a:latin typeface="Calibri" panose="020F0502020204030204" pitchFamily="34" charset="0"/>
                          <a:ea typeface="Calibri" panose="020F0502020204030204" pitchFamily="34" charset="0"/>
                        </a:rPr>
                        <a:t>transmission </a:t>
                      </a:r>
                      <a:r>
                        <a:rPr lang="en-GB" sz="1000" dirty="0">
                          <a:solidFill>
                            <a:srgbClr val="000000"/>
                          </a:solidFill>
                          <a:effectLst/>
                          <a:latin typeface="Calibri" panose="020F0502020204030204" pitchFamily="34" charset="0"/>
                          <a:ea typeface="Calibri" panose="020F0502020204030204" pitchFamily="34" charset="0"/>
                        </a:rPr>
                        <a:t>mechanism from their macro-level policy to institution/industry/enterprise level. </a:t>
                      </a:r>
                      <a:endParaRPr lang="en-GB" sz="1100" dirty="0">
                        <a:effectLst/>
                        <a:latin typeface="Calibri" panose="020F0502020204030204" pitchFamily="34" charset="0"/>
                        <a:ea typeface="Calibri" panose="020F0502020204030204" pitchFamily="34" charset="0"/>
                      </a:endParaRPr>
                    </a:p>
                  </a:txBody>
                  <a:tcPr marL="68580" marR="68580" marT="0" marB="0"/>
                </a:tc>
                <a:tc>
                  <a:txBody>
                    <a:bodyPr/>
                    <a:lstStyle/>
                    <a:p>
                      <a:pPr marL="342900" lvl="0" indent="-342900">
                        <a:lnSpc>
                          <a:spcPct val="107000"/>
                        </a:lnSpc>
                        <a:spcAft>
                          <a:spcPts val="800"/>
                        </a:spcAft>
                        <a:buFont typeface="Symbol" panose="05050102010706020507" pitchFamily="18" charset="2"/>
                        <a:buChar char="-"/>
                      </a:pPr>
                      <a:r>
                        <a:rPr lang="hu-HU" sz="1000" dirty="0">
                          <a:effectLst/>
                          <a:latin typeface="Calibri" panose="020F0502020204030204" pitchFamily="34" charset="0"/>
                          <a:ea typeface="Calibri" panose="020F0502020204030204" pitchFamily="34" charset="0"/>
                          <a:cs typeface="Calibri" panose="020F0502020204030204" pitchFamily="34" charset="0"/>
                        </a:rPr>
                        <a:t>O</a:t>
                      </a:r>
                      <a:r>
                        <a:rPr lang="en-GB" sz="1000" dirty="0" err="1">
                          <a:effectLst/>
                          <a:latin typeface="Calibri" panose="020F0502020204030204" pitchFamily="34" charset="0"/>
                          <a:ea typeface="Calibri" panose="020F0502020204030204" pitchFamily="34" charset="0"/>
                          <a:cs typeface="Calibri" panose="020F0502020204030204" pitchFamily="34" charset="0"/>
                        </a:rPr>
                        <a:t>ur</a:t>
                      </a:r>
                      <a:r>
                        <a:rPr lang="en-GB" sz="1000" dirty="0">
                          <a:effectLst/>
                          <a:latin typeface="Calibri" panose="020F0502020204030204" pitchFamily="34" charset="0"/>
                          <a:ea typeface="Calibri" panose="020F0502020204030204" pitchFamily="34" charset="0"/>
                          <a:cs typeface="Calibri" panose="020F0502020204030204" pitchFamily="34" charset="0"/>
                        </a:rPr>
                        <a:t> CAP survey as a vehicle for collecting datasets that they do not have on various KPIs for CCIs in general and a few select industries, focusing on music (but including some other arts—we always do that for better data linking with pre-existing CAPs). </a:t>
                      </a:r>
                      <a:r>
                        <a:rPr lang="hu-HU" sz="1000" dirty="0">
                          <a:effectLst/>
                          <a:latin typeface="Calibri" panose="020F0502020204030204" pitchFamily="34" charset="0"/>
                          <a:ea typeface="Calibri" panose="020F0502020204030204" pitchFamily="34" charset="0"/>
                          <a:cs typeface="Calibri" panose="020F0502020204030204" pitchFamily="34" charset="0"/>
                        </a:rPr>
                        <a:t>H</a:t>
                      </a:r>
                      <a:r>
                        <a:rPr lang="en-GB" sz="1000" dirty="0" err="1">
                          <a:effectLst/>
                          <a:latin typeface="Calibri" panose="020F0502020204030204" pitchFamily="34" charset="0"/>
                          <a:ea typeface="Calibri" panose="020F0502020204030204" pitchFamily="34" charset="0"/>
                          <a:cs typeface="Calibri" panose="020F0502020204030204" pitchFamily="34" charset="0"/>
                        </a:rPr>
                        <a:t>istorical</a:t>
                      </a:r>
                      <a:r>
                        <a:rPr lang="en-GB" sz="1000" dirty="0">
                          <a:effectLst/>
                          <a:latin typeface="Calibri" panose="020F0502020204030204" pitchFamily="34" charset="0"/>
                          <a:ea typeface="Calibri" panose="020F0502020204030204" pitchFamily="34" charset="0"/>
                          <a:cs typeface="Calibri" panose="020F0502020204030204" pitchFamily="34" charset="0"/>
                        </a:rPr>
                        <a:t>, pan-European comparison of Slovakia’s values from AES, EU-SILC and Eurobarometer. </a:t>
                      </a:r>
                      <a:r>
                        <a:rPr lang="hu-HU" sz="1000" dirty="0">
                          <a:effectLst/>
                          <a:latin typeface="Calibri" panose="020F0502020204030204" pitchFamily="34" charset="0"/>
                          <a:ea typeface="Calibri" panose="020F0502020204030204" pitchFamily="34" charset="0"/>
                          <a:cs typeface="Calibri" panose="020F0502020204030204" pitchFamily="34" charset="0"/>
                        </a:rPr>
                        <a:t>Music </a:t>
                      </a:r>
                      <a:r>
                        <a:rPr lang="en-GB" sz="1000" dirty="0">
                          <a:effectLst/>
                          <a:latin typeface="Calibri" panose="020F0502020204030204" pitchFamily="34" charset="0"/>
                          <a:ea typeface="Calibri" panose="020F0502020204030204" pitchFamily="34" charset="0"/>
                          <a:cs typeface="Calibri" panose="020F0502020204030204" pitchFamily="34" charset="0"/>
                        </a:rPr>
                        <a:t>professional survey for ex ante</a:t>
                      </a:r>
                      <a:r>
                        <a:rPr lang="hu-HU" sz="1000" dirty="0">
                          <a:effectLst/>
                          <a:latin typeface="Calibri" panose="020F0502020204030204" pitchFamily="34" charset="0"/>
                          <a:ea typeface="Calibri" panose="020F0502020204030204" pitchFamily="34" charset="0"/>
                          <a:cs typeface="Calibri" panose="020F0502020204030204" pitchFamily="34" charset="0"/>
                        </a:rPr>
                        <a:t>-</a:t>
                      </a:r>
                      <a:r>
                        <a:rPr lang="en-GB" sz="1000" dirty="0">
                          <a:effectLst/>
                          <a:latin typeface="Calibri" panose="020F0502020204030204" pitchFamily="34" charset="0"/>
                          <a:ea typeface="Calibri" panose="020F0502020204030204" pitchFamily="34" charset="0"/>
                          <a:cs typeface="Calibri" panose="020F0502020204030204" pitchFamily="34" charset="0"/>
                        </a:rPr>
                        <a:t> interim assessment tool</a:t>
                      </a:r>
                      <a:r>
                        <a:rPr lang="hu-HU" sz="1000" dirty="0">
                          <a:effectLst/>
                          <a:latin typeface="Calibri" panose="020F0502020204030204" pitchFamily="34" charset="0"/>
                          <a:ea typeface="Calibri" panose="020F0502020204030204" pitchFamily="34" charset="0"/>
                          <a:cs typeface="Calibri" panose="020F0502020204030204" pitchFamily="34" charset="0"/>
                        </a:rPr>
                        <a:t>.</a:t>
                      </a:r>
                      <a:endParaRPr lang="en-GB" sz="1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GB" sz="1000" dirty="0">
                          <a:effectLst/>
                          <a:latin typeface="Calibri" panose="020F0502020204030204" pitchFamily="34" charset="0"/>
                          <a:ea typeface="Calibri" panose="020F0502020204030204" pitchFamily="34" charset="0"/>
                          <a:cs typeface="Calibri" panose="020F0502020204030204" pitchFamily="34" charset="0"/>
                        </a:rPr>
                        <a:t>We would like to access pre-existing statistical data, and in some cases microdata.</a:t>
                      </a:r>
                      <a:r>
                        <a:rPr lang="en-GB" sz="1100" dirty="0">
                          <a:effectLst/>
                          <a:latin typeface="Calibri" panose="020F0502020204030204" pitchFamily="34" charset="0"/>
                          <a:ea typeface="Calibri" panose="020F0502020204030204" pitchFamily="34" charset="0"/>
                          <a:cs typeface="Calibri" panose="020F0502020204030204" pitchFamily="34" charset="0"/>
                        </a:rPr>
                        <a:t> </a:t>
                      </a:r>
                    </a:p>
                  </a:txBody>
                  <a:tcPr marL="68580" marR="68580" marT="0" marB="0"/>
                </a:tc>
                <a:extLst>
                  <a:ext uri="{0D108BD9-81ED-4DB2-BD59-A6C34878D82A}">
                    <a16:rowId xmlns:a16="http://schemas.microsoft.com/office/drawing/2014/main" val="2078477570"/>
                  </a:ext>
                </a:extLst>
              </a:tr>
            </a:tbl>
          </a:graphicData>
        </a:graphic>
      </p:graphicFrame>
    </p:spTree>
    <p:extLst>
      <p:ext uri="{BB962C8B-B14F-4D97-AF65-F5344CB8AC3E}">
        <p14:creationId xmlns:p14="http://schemas.microsoft.com/office/powerpoint/2010/main" val="3913874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4</a:t>
            </a:fld>
            <a:endParaRPr lang="en-GB" noProof="0"/>
          </a:p>
        </p:txBody>
      </p:sp>
      <p:graphicFrame>
        <p:nvGraphicFramePr>
          <p:cNvPr id="9" name="Tabelle 8">
            <a:extLst>
              <a:ext uri="{FF2B5EF4-FFF2-40B4-BE49-F238E27FC236}">
                <a16:creationId xmlns:a16="http://schemas.microsoft.com/office/drawing/2014/main" id="{F67FD40A-292A-4F20-9F02-375C25FC49C9}"/>
              </a:ext>
            </a:extLst>
          </p:cNvPr>
          <p:cNvGraphicFramePr>
            <a:graphicFrameLocks noGrp="1"/>
          </p:cNvGraphicFramePr>
          <p:nvPr>
            <p:extLst>
              <p:ext uri="{D42A27DB-BD31-4B8C-83A1-F6EECF244321}">
                <p14:modId xmlns:p14="http://schemas.microsoft.com/office/powerpoint/2010/main" val="2915825920"/>
              </p:ext>
            </p:extLst>
          </p:nvPr>
        </p:nvGraphicFramePr>
        <p:xfrm>
          <a:off x="589615" y="1159698"/>
          <a:ext cx="10835331" cy="5334000"/>
        </p:xfrm>
        <a:graphic>
          <a:graphicData uri="http://schemas.openxmlformats.org/drawingml/2006/table">
            <a:tbl>
              <a:tblPr firstRow="1" bandRow="1">
                <a:tableStyleId>{69012ECD-51FC-41F1-AA8D-1B2483CD663E}</a:tableStyleId>
              </a:tblPr>
              <a:tblGrid>
                <a:gridCol w="1085090">
                  <a:extLst>
                    <a:ext uri="{9D8B030D-6E8A-4147-A177-3AD203B41FA5}">
                      <a16:colId xmlns:a16="http://schemas.microsoft.com/office/drawing/2014/main" val="2418345175"/>
                    </a:ext>
                  </a:extLst>
                </a:gridCol>
                <a:gridCol w="7022540">
                  <a:extLst>
                    <a:ext uri="{9D8B030D-6E8A-4147-A177-3AD203B41FA5}">
                      <a16:colId xmlns:a16="http://schemas.microsoft.com/office/drawing/2014/main" val="2257305801"/>
                    </a:ext>
                  </a:extLst>
                </a:gridCol>
                <a:gridCol w="2727701">
                  <a:extLst>
                    <a:ext uri="{9D8B030D-6E8A-4147-A177-3AD203B41FA5}">
                      <a16:colId xmlns:a16="http://schemas.microsoft.com/office/drawing/2014/main" val="2714036060"/>
                    </a:ext>
                  </a:extLst>
                </a:gridCol>
              </a:tblGrid>
              <a:tr h="360000">
                <a:tc>
                  <a:txBody>
                    <a:bodyPr/>
                    <a:lstStyle/>
                    <a:p>
                      <a:r>
                        <a:rPr lang="en-GB" sz="2000" b="1" kern="1200" dirty="0">
                          <a:solidFill>
                            <a:schemeClr val="bg1"/>
                          </a:solidFill>
                          <a:latin typeface="Arial" panose="020B0604020202020204" pitchFamily="34" charset="0"/>
                          <a:ea typeface="+mn-ea"/>
                          <a:cs typeface="Arial" panose="020B0604020202020204" pitchFamily="34" charset="0"/>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2000" dirty="0">
                          <a:latin typeface="Arial" panose="020B0604020202020204" pitchFamily="34" charset="0"/>
                          <a:cs typeface="Arial" panose="020B0604020202020204" pitchFamily="34" charset="0"/>
                        </a:rPr>
                        <a:t>Indicator description in Slovak policy document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1800" dirty="0">
                          <a:latin typeface="Arial" panose="020B0604020202020204" pitchFamily="34" charset="0"/>
                          <a:cs typeface="Arial" panose="020B0604020202020204" pitchFamily="34" charset="0"/>
                        </a:rPr>
                        <a:t>Data 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925095230"/>
                  </a:ext>
                </a:extLst>
              </a:tr>
              <a:tr h="360000">
                <a:tc>
                  <a:txBody>
                    <a:bodyPr/>
                    <a:lstStyle/>
                    <a:p>
                      <a:r>
                        <a:rPr lang="en-GB" sz="1800" dirty="0">
                          <a:solidFill>
                            <a:schemeClr val="tx1"/>
                          </a:solidFill>
                          <a:latin typeface="Arial" panose="020B0604020202020204" pitchFamily="34" charset="0"/>
                          <a:cs typeface="Arial" panose="020B0604020202020204" pitchFamily="34" charset="0"/>
                        </a:rPr>
                        <a:t>3b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sz="1800" kern="1200" dirty="0">
                          <a:solidFill>
                            <a:schemeClr val="tx1"/>
                          </a:solidFill>
                          <a:effectLst/>
                          <a:latin typeface="Arial" panose="020B0604020202020204" pitchFamily="34" charset="0"/>
                          <a:ea typeface="+mn-ea"/>
                          <a:cs typeface="Arial" panose="020B0604020202020204" pitchFamily="34" charset="0"/>
                        </a:rPr>
                        <a:t>Number of male and female employees in the cultural and creative industry. Number of self-employed persons in the culture and creative industries. These measurements are central to the </a:t>
                      </a:r>
                      <a:r>
                        <a:rPr lang="en-GB" sz="1800" i="1" kern="1200" dirty="0">
                          <a:solidFill>
                            <a:schemeClr val="tx1"/>
                          </a:solidFill>
                          <a:effectLst/>
                          <a:latin typeface="Arial" panose="020B0604020202020204" pitchFamily="34" charset="0"/>
                          <a:ea typeface="+mn-ea"/>
                          <a:cs typeface="Arial" panose="020B0604020202020204" pitchFamily="34" charset="0"/>
                        </a:rPr>
                        <a:t>Music economy pillar</a:t>
                      </a:r>
                      <a:r>
                        <a:rPr lang="en-GB" sz="1800" kern="1200" dirty="0">
                          <a:solidFill>
                            <a:schemeClr val="tx1"/>
                          </a:solidFill>
                          <a:effectLst/>
                          <a:latin typeface="Arial" panose="020B0604020202020204" pitchFamily="34" charset="0"/>
                          <a:ea typeface="+mn-ea"/>
                          <a:cs typeface="Arial" panose="020B0604020202020204" pitchFamily="34" charset="0"/>
                        </a:rPr>
                        <a:t> and the </a:t>
                      </a:r>
                      <a:r>
                        <a:rPr lang="en-GB" sz="1800" i="1" kern="1200" dirty="0">
                          <a:solidFill>
                            <a:schemeClr val="tx1"/>
                          </a:solidFill>
                          <a:effectLst/>
                          <a:latin typeface="Arial" panose="020B0604020202020204" pitchFamily="34" charset="0"/>
                          <a:ea typeface="+mn-ea"/>
                          <a:cs typeface="Arial" panose="020B0604020202020204" pitchFamily="34" charset="0"/>
                        </a:rPr>
                        <a:t>gender equality</a:t>
                      </a:r>
                      <a:r>
                        <a:rPr lang="en-GB" sz="1800" kern="1200" dirty="0">
                          <a:solidFill>
                            <a:schemeClr val="tx1"/>
                          </a:solidFill>
                          <a:effectLst/>
                          <a:latin typeface="Arial" panose="020B0604020202020204" pitchFamily="34" charset="0"/>
                          <a:ea typeface="+mn-ea"/>
                          <a:cs typeface="Arial" panose="020B0604020202020204" pitchFamily="34" charset="0"/>
                        </a:rPr>
                        <a:t> component of social sustainability is part of </a:t>
                      </a:r>
                      <a:r>
                        <a:rPr lang="en-GB" sz="1800" i="1" kern="1200" dirty="0">
                          <a:solidFill>
                            <a:schemeClr val="tx1"/>
                          </a:solidFill>
                          <a:effectLst/>
                          <a:latin typeface="Arial" panose="020B0604020202020204" pitchFamily="34" charset="0"/>
                          <a:ea typeface="+mn-ea"/>
                          <a:cs typeface="Arial" panose="020B0604020202020204" pitchFamily="34" charset="0"/>
                        </a:rPr>
                        <a:t>Open Music Europe.</a:t>
                      </a:r>
                      <a:r>
                        <a:rPr lang="en-GB" sz="1800" kern="1200" dirty="0">
                          <a:solidFill>
                            <a:schemeClr val="tx1"/>
                          </a:solidFill>
                          <a:effectLst/>
                          <a:latin typeface="Arial" panose="020B0604020202020204" pitchFamily="34" charset="0"/>
                          <a:ea typeface="+mn-ea"/>
                          <a:cs typeface="Arial" panose="020B0604020202020204" pitchFamily="34" charset="0"/>
                        </a:rPr>
                        <a:t> It is also an important meeting point with the Slovak strategic sustainable development goals (SDGs).</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err="1">
                          <a:solidFill>
                            <a:schemeClr val="tx1"/>
                          </a:solidFill>
                          <a:effectLst/>
                          <a:latin typeface="Arial" panose="020B0604020202020204" pitchFamily="34" charset="0"/>
                          <a:ea typeface="+mn-ea"/>
                          <a:cs typeface="Arial" panose="020B0604020202020204" pitchFamily="34" charset="0"/>
                        </a:rPr>
                        <a:t>Roč</a:t>
                      </a:r>
                      <a:r>
                        <a:rPr lang="en-GB" sz="1800" kern="1200" dirty="0">
                          <a:solidFill>
                            <a:schemeClr val="tx1"/>
                          </a:solidFill>
                          <a:effectLst/>
                          <a:latin typeface="Arial" panose="020B0604020202020204" pitchFamily="34" charset="0"/>
                          <a:ea typeface="+mn-ea"/>
                          <a:cs typeface="Arial" panose="020B0604020202020204" pitchFamily="34" charset="0"/>
                        </a:rPr>
                        <a:t> 1-01, </a:t>
                      </a:r>
                      <a:r>
                        <a:rPr lang="en-GB" sz="1800" kern="1200" dirty="0" err="1">
                          <a:solidFill>
                            <a:schemeClr val="tx1"/>
                          </a:solidFill>
                          <a:effectLst/>
                          <a:latin typeface="Arial" panose="020B0604020202020204" pitchFamily="34" charset="0"/>
                          <a:ea typeface="+mn-ea"/>
                          <a:cs typeface="Arial" panose="020B0604020202020204" pitchFamily="34" charset="0"/>
                        </a:rPr>
                        <a:t>Roč</a:t>
                      </a:r>
                      <a:r>
                        <a:rPr lang="en-GB" sz="1800" kern="1200" dirty="0">
                          <a:solidFill>
                            <a:schemeClr val="tx1"/>
                          </a:solidFill>
                          <a:effectLst/>
                          <a:latin typeface="Arial" panose="020B0604020202020204" pitchFamily="34" charset="0"/>
                          <a:ea typeface="+mn-ea"/>
                          <a:cs typeface="Arial" panose="020B0604020202020204" pitchFamily="34" charset="0"/>
                        </a:rPr>
                        <a:t> 2-01, KULT, LFS, harmonized Open Music Europe surveys. </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573551"/>
                  </a:ext>
                </a:extLst>
              </a:tr>
              <a:tr h="360000">
                <a:tc>
                  <a:txBody>
                    <a:bodyPr/>
                    <a:lstStyle/>
                    <a:p>
                      <a:r>
                        <a:rPr lang="en-GB" sz="1800" dirty="0">
                          <a:solidFill>
                            <a:schemeClr val="tx1"/>
                          </a:solidFill>
                          <a:latin typeface="Arial" panose="020B0604020202020204" pitchFamily="34" charset="0"/>
                          <a:cs typeface="Arial" panose="020B0604020202020204" pitchFamily="34" charset="0"/>
                        </a:rPr>
                        <a:t>3a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sz="1800" kern="1200" dirty="0">
                          <a:solidFill>
                            <a:schemeClr val="tx1"/>
                          </a:solidFill>
                          <a:effectLst/>
                          <a:latin typeface="Arial" panose="020B0604020202020204" pitchFamily="34" charset="0"/>
                          <a:ea typeface="+mn-ea"/>
                          <a:cs typeface="Arial" panose="020B0604020202020204" pitchFamily="34" charset="0"/>
                        </a:rPr>
                        <a:t>Share of employment in culture and creative industries in the total economy is the most prioritized part of our measurement, because the higher level value added is mainly determined by </a:t>
                      </a:r>
                      <a:r>
                        <a:rPr lang="en-GB" sz="1800" kern="1200" dirty="0" err="1">
                          <a:solidFill>
                            <a:schemeClr val="tx1"/>
                          </a:solidFill>
                          <a:effectLst/>
                          <a:latin typeface="Arial" panose="020B0604020202020204" pitchFamily="34" charset="0"/>
                          <a:ea typeface="+mn-ea"/>
                          <a:cs typeface="Arial" panose="020B0604020202020204" pitchFamily="34" charset="0"/>
                        </a:rPr>
                        <a:t>labor</a:t>
                      </a:r>
                      <a:r>
                        <a:rPr lang="en-GB" sz="1800" kern="1200" dirty="0">
                          <a:solidFill>
                            <a:schemeClr val="tx1"/>
                          </a:solidFill>
                          <a:effectLst/>
                          <a:latin typeface="Arial" panose="020B0604020202020204" pitchFamily="34" charset="0"/>
                          <a:ea typeface="+mn-ea"/>
                          <a:cs typeface="Arial" panose="020B0604020202020204" pitchFamily="34" charset="0"/>
                        </a:rPr>
                        <a:t> input.</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dirty="0">
                          <a:solidFill>
                            <a:schemeClr val="tx1"/>
                          </a:solidFill>
                          <a:latin typeface="Arial" panose="020B0604020202020204" pitchFamily="34" charset="0"/>
                          <a:cs typeface="Arial" panose="020B0604020202020204" pitchFamily="34" charset="0"/>
                        </a:rPr>
                        <a:t>Same as 3b.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514065"/>
                  </a:ext>
                </a:extLst>
              </a:tr>
              <a:tr h="360000">
                <a:tc>
                  <a:txBody>
                    <a:bodyPr/>
                    <a:lstStyle/>
                    <a:p>
                      <a:r>
                        <a:rPr lang="en-GB" sz="1800" dirty="0">
                          <a:latin typeface="Arial" panose="020B0604020202020204" pitchFamily="34" charset="0"/>
                          <a:cs typeface="Arial" panose="020B0604020202020204" pitchFamily="34" charset="0"/>
                        </a:rPr>
                        <a:t>3d</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sz="1800" kern="1200">
                          <a:solidFill>
                            <a:schemeClr val="tx1"/>
                          </a:solidFill>
                          <a:effectLst/>
                          <a:latin typeface="Arial" panose="020B0604020202020204" pitchFamily="34" charset="0"/>
                          <a:ea typeface="+mn-ea"/>
                          <a:cs typeface="Arial" panose="020B0604020202020204" pitchFamily="34" charset="0"/>
                        </a:rPr>
                        <a:t>Average income in culture and creative industries; number of industries lagging behind the national economy average value are part of our </a:t>
                      </a:r>
                      <a:r>
                        <a:rPr lang="en-GB" sz="1800" i="1" kern="1200">
                          <a:solidFill>
                            <a:schemeClr val="tx1"/>
                          </a:solidFill>
                          <a:effectLst/>
                          <a:latin typeface="Arial" panose="020B0604020202020204" pitchFamily="34" charset="0"/>
                          <a:ea typeface="+mn-ea"/>
                          <a:cs typeface="Arial" panose="020B0604020202020204" pitchFamily="34" charset="0"/>
                        </a:rPr>
                        <a:t>Music economy</a:t>
                      </a:r>
                      <a:r>
                        <a:rPr lang="en-GB" sz="1800" kern="1200">
                          <a:solidFill>
                            <a:schemeClr val="tx1"/>
                          </a:solidFill>
                          <a:effectLst/>
                          <a:latin typeface="Arial" panose="020B0604020202020204" pitchFamily="34" charset="0"/>
                          <a:ea typeface="+mn-ea"/>
                          <a:cs typeface="Arial" panose="020B0604020202020204" pitchFamily="34" charset="0"/>
                        </a:rPr>
                        <a:t> pillar.</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err="1">
                          <a:solidFill>
                            <a:schemeClr val="tx1"/>
                          </a:solidFill>
                          <a:effectLst/>
                          <a:latin typeface="Arial" panose="020B0604020202020204" pitchFamily="34" charset="0"/>
                          <a:ea typeface="+mn-ea"/>
                          <a:cs typeface="Arial" panose="020B0604020202020204" pitchFamily="34" charset="0"/>
                        </a:rPr>
                        <a:t>Roč</a:t>
                      </a:r>
                      <a:r>
                        <a:rPr lang="en-GB" sz="1800" kern="1200" dirty="0">
                          <a:solidFill>
                            <a:schemeClr val="tx1"/>
                          </a:solidFill>
                          <a:effectLst/>
                          <a:latin typeface="Arial" panose="020B0604020202020204" pitchFamily="34" charset="0"/>
                          <a:ea typeface="+mn-ea"/>
                          <a:cs typeface="Arial" panose="020B0604020202020204" pitchFamily="34" charset="0"/>
                        </a:rPr>
                        <a:t> 1-01, </a:t>
                      </a:r>
                      <a:r>
                        <a:rPr lang="en-GB" sz="1800" kern="1200" dirty="0" err="1">
                          <a:solidFill>
                            <a:schemeClr val="tx1"/>
                          </a:solidFill>
                          <a:effectLst/>
                          <a:latin typeface="Arial" panose="020B0604020202020204" pitchFamily="34" charset="0"/>
                          <a:ea typeface="+mn-ea"/>
                          <a:cs typeface="Arial" panose="020B0604020202020204" pitchFamily="34" charset="0"/>
                        </a:rPr>
                        <a:t>Roč</a:t>
                      </a:r>
                      <a:r>
                        <a:rPr lang="en-GB" sz="1800" kern="1200" dirty="0">
                          <a:solidFill>
                            <a:schemeClr val="tx1"/>
                          </a:solidFill>
                          <a:effectLst/>
                          <a:latin typeface="Arial" panose="020B0604020202020204" pitchFamily="34" charset="0"/>
                          <a:ea typeface="+mn-ea"/>
                          <a:cs typeface="Arial" panose="020B0604020202020204" pitchFamily="34" charset="0"/>
                        </a:rPr>
                        <a:t> 2-01, KULT, LFS , harmonized Open Music Europe surveys.  </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638669"/>
                  </a:ext>
                </a:extLst>
              </a:tr>
              <a:tr h="360000">
                <a:tc>
                  <a:txBody>
                    <a:bodyPr/>
                    <a:lstStyle/>
                    <a:p>
                      <a:r>
                        <a:rPr lang="en-GB" sz="1800" dirty="0">
                          <a:latin typeface="Arial" panose="020B0604020202020204" pitchFamily="34" charset="0"/>
                          <a:cs typeface="Arial" panose="020B0604020202020204" pitchFamily="34" charset="0"/>
                        </a:rPr>
                        <a:t>SDG</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spcBef>
                          <a:spcPts val="180"/>
                        </a:spcBef>
                        <a:spcAft>
                          <a:spcPts val="180"/>
                        </a:spcAft>
                      </a:pPr>
                      <a:r>
                        <a:rPr lang="en-GB" sz="1800" kern="1200" dirty="0">
                          <a:solidFill>
                            <a:schemeClr val="tx1"/>
                          </a:solidFill>
                          <a:effectLst/>
                          <a:latin typeface="Arial" panose="020B0604020202020204" pitchFamily="34" charset="0"/>
                          <a:ea typeface="+mn-ea"/>
                          <a:cs typeface="Arial" panose="020B0604020202020204" pitchFamily="34" charset="0"/>
                        </a:rPr>
                        <a:t>Average wages of professional men and women in the cultural and creative industries as a proportion of the national average wage of university-educated men and women in the national economy</a:t>
                      </a:r>
                      <a:endParaRPr lang="en-GB" sz="1800" dirty="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effectLst/>
                          <a:latin typeface="Arial" panose="020B0604020202020204" pitchFamily="34" charset="0"/>
                          <a:ea typeface="+mn-ea"/>
                          <a:cs typeface="Arial" panose="020B0604020202020204" pitchFamily="34" charset="0"/>
                        </a:rPr>
                        <a:t>We’d like to consult on this indicator.</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9762015"/>
                  </a:ext>
                </a:extLst>
              </a:tr>
            </a:tbl>
          </a:graphicData>
        </a:graphic>
      </p:graphicFrame>
      <p:sp>
        <p:nvSpPr>
          <p:cNvPr id="6" name="Titel 1">
            <a:extLst>
              <a:ext uri="{FF2B5EF4-FFF2-40B4-BE49-F238E27FC236}">
                <a16:creationId xmlns:a16="http://schemas.microsoft.com/office/drawing/2014/main" id="{CB9DEE2C-A256-4917-940B-D71546F2851C}"/>
              </a:ext>
            </a:extLst>
          </p:cNvPr>
          <p:cNvSpPr txBox="1">
            <a:spLocks/>
          </p:cNvSpPr>
          <p:nvPr/>
        </p:nvSpPr>
        <p:spPr>
          <a:xfrm>
            <a:off x="185980" y="263469"/>
            <a:ext cx="11807952" cy="805911"/>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2300" b="1" kern="1200">
                <a:solidFill>
                  <a:schemeClr val="accent1"/>
                </a:solidFill>
                <a:latin typeface="+mj-lt"/>
                <a:ea typeface="+mj-ea"/>
                <a:cs typeface="+mj-cs"/>
              </a:defRPr>
            </a:lvl1pPr>
          </a:lstStyle>
          <a:p>
            <a:pPr algn="ctr"/>
            <a:r>
              <a:rPr lang="en-GB" sz="4400" dirty="0">
                <a:latin typeface="Roboto" panose="02000000000000000000" pitchFamily="2" charset="0"/>
                <a:ea typeface="Roboto" panose="02000000000000000000" pitchFamily="2" charset="0"/>
              </a:rPr>
              <a:t>Measurements/Indicators</a:t>
            </a:r>
          </a:p>
        </p:txBody>
      </p:sp>
    </p:spTree>
    <p:extLst>
      <p:ext uri="{BB962C8B-B14F-4D97-AF65-F5344CB8AC3E}">
        <p14:creationId xmlns:p14="http://schemas.microsoft.com/office/powerpoint/2010/main" val="3261618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5</a:t>
            </a:fld>
            <a:endParaRPr lang="en-GB" noProof="0"/>
          </a:p>
        </p:txBody>
      </p:sp>
      <p:graphicFrame>
        <p:nvGraphicFramePr>
          <p:cNvPr id="9" name="Tabelle 8">
            <a:extLst>
              <a:ext uri="{FF2B5EF4-FFF2-40B4-BE49-F238E27FC236}">
                <a16:creationId xmlns:a16="http://schemas.microsoft.com/office/drawing/2014/main" id="{F67FD40A-292A-4F20-9F02-375C25FC49C9}"/>
              </a:ext>
            </a:extLst>
          </p:cNvPr>
          <p:cNvGraphicFramePr>
            <a:graphicFrameLocks noGrp="1"/>
          </p:cNvGraphicFramePr>
          <p:nvPr>
            <p:extLst>
              <p:ext uri="{D42A27DB-BD31-4B8C-83A1-F6EECF244321}">
                <p14:modId xmlns:p14="http://schemas.microsoft.com/office/powerpoint/2010/main" val="1634063608"/>
              </p:ext>
            </p:extLst>
          </p:nvPr>
        </p:nvGraphicFramePr>
        <p:xfrm>
          <a:off x="589615" y="1419900"/>
          <a:ext cx="10835331" cy="3322320"/>
        </p:xfrm>
        <a:graphic>
          <a:graphicData uri="http://schemas.openxmlformats.org/drawingml/2006/table">
            <a:tbl>
              <a:tblPr firstRow="1" bandRow="1">
                <a:tableStyleId>{69012ECD-51FC-41F1-AA8D-1B2483CD663E}</a:tableStyleId>
              </a:tblPr>
              <a:tblGrid>
                <a:gridCol w="1085090">
                  <a:extLst>
                    <a:ext uri="{9D8B030D-6E8A-4147-A177-3AD203B41FA5}">
                      <a16:colId xmlns:a16="http://schemas.microsoft.com/office/drawing/2014/main" val="2418345175"/>
                    </a:ext>
                  </a:extLst>
                </a:gridCol>
                <a:gridCol w="7022540">
                  <a:extLst>
                    <a:ext uri="{9D8B030D-6E8A-4147-A177-3AD203B41FA5}">
                      <a16:colId xmlns:a16="http://schemas.microsoft.com/office/drawing/2014/main" val="2257305801"/>
                    </a:ext>
                  </a:extLst>
                </a:gridCol>
                <a:gridCol w="2727701">
                  <a:extLst>
                    <a:ext uri="{9D8B030D-6E8A-4147-A177-3AD203B41FA5}">
                      <a16:colId xmlns:a16="http://schemas.microsoft.com/office/drawing/2014/main" val="2714036060"/>
                    </a:ext>
                  </a:extLst>
                </a:gridCol>
              </a:tblGrid>
              <a:tr h="360000">
                <a:tc>
                  <a:txBody>
                    <a:bodyPr/>
                    <a:lstStyle/>
                    <a:p>
                      <a:r>
                        <a:rPr lang="en-GB" sz="2000" b="1" kern="1200" dirty="0">
                          <a:solidFill>
                            <a:schemeClr val="bg1"/>
                          </a:solidFill>
                          <a:latin typeface="Arial" panose="020B0604020202020204" pitchFamily="34" charset="0"/>
                          <a:ea typeface="+mn-ea"/>
                          <a:cs typeface="Arial" panose="020B0604020202020204" pitchFamily="34" charset="0"/>
                        </a:rPr>
                        <a:t>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2000" dirty="0">
                          <a:latin typeface="Arial" panose="020B0604020202020204" pitchFamily="34" charset="0"/>
                          <a:cs typeface="Arial" panose="020B0604020202020204" pitchFamily="34" charset="0"/>
                        </a:rPr>
                        <a:t>Indicator description in Slovak policy document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GB" sz="1800" dirty="0">
                          <a:latin typeface="Arial" panose="020B0604020202020204" pitchFamily="34" charset="0"/>
                          <a:cs typeface="Arial" panose="020B0604020202020204" pitchFamily="34" charset="0"/>
                        </a:rPr>
                        <a:t>Data source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3925095230"/>
                  </a:ext>
                </a:extLst>
              </a:tr>
              <a:tr h="360000">
                <a:tc>
                  <a:txBody>
                    <a:bodyPr/>
                    <a:lstStyle/>
                    <a:p>
                      <a:r>
                        <a:rPr lang="en-GB" sz="1800" dirty="0">
                          <a:solidFill>
                            <a:schemeClr val="tx1"/>
                          </a:solidFill>
                          <a:latin typeface="Arial" panose="020B0604020202020204" pitchFamily="34" charset="0"/>
                          <a:cs typeface="Arial" panose="020B0604020202020204" pitchFamily="34" charset="0"/>
                        </a:rPr>
                        <a:t>SK SDG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sz="1800" kern="1200" dirty="0">
                          <a:solidFill>
                            <a:schemeClr val="tx1"/>
                          </a:solidFill>
                          <a:effectLst/>
                          <a:latin typeface="Arial" panose="020B0604020202020204" pitchFamily="34" charset="0"/>
                          <a:ea typeface="+mn-ea"/>
                          <a:cs typeface="Arial" panose="020B0604020202020204" pitchFamily="34" charset="0"/>
                        </a:rPr>
                        <a:t>Expenditure on cultural services as a share of total household expenditure (this is overlapping with our measurement targets in WP3 and the CAP survey and can be seen as a way to cross check earlier production side indicators.)</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err="1">
                          <a:solidFill>
                            <a:schemeClr val="tx1"/>
                          </a:solidFill>
                          <a:effectLst/>
                          <a:latin typeface="Arial" panose="020B0604020202020204" pitchFamily="34" charset="0"/>
                          <a:ea typeface="+mn-ea"/>
                          <a:cs typeface="Arial" panose="020B0604020202020204" pitchFamily="34" charset="0"/>
                        </a:rPr>
                        <a:t>Roč</a:t>
                      </a:r>
                      <a:r>
                        <a:rPr lang="en-GB" sz="1800" kern="1200" dirty="0">
                          <a:solidFill>
                            <a:schemeClr val="tx1"/>
                          </a:solidFill>
                          <a:effectLst/>
                          <a:latin typeface="Arial" panose="020B0604020202020204" pitchFamily="34" charset="0"/>
                          <a:ea typeface="+mn-ea"/>
                          <a:cs typeface="Arial" panose="020B0604020202020204" pitchFamily="34" charset="0"/>
                        </a:rPr>
                        <a:t> 1-01, </a:t>
                      </a:r>
                      <a:r>
                        <a:rPr lang="en-GB" sz="1800" kern="1200" dirty="0" err="1">
                          <a:solidFill>
                            <a:schemeClr val="tx1"/>
                          </a:solidFill>
                          <a:effectLst/>
                          <a:latin typeface="Arial" panose="020B0604020202020204" pitchFamily="34" charset="0"/>
                          <a:ea typeface="+mn-ea"/>
                          <a:cs typeface="Arial" panose="020B0604020202020204" pitchFamily="34" charset="0"/>
                        </a:rPr>
                        <a:t>Roč</a:t>
                      </a:r>
                      <a:r>
                        <a:rPr lang="en-GB" sz="1800" kern="1200" dirty="0">
                          <a:solidFill>
                            <a:schemeClr val="tx1"/>
                          </a:solidFill>
                          <a:effectLst/>
                          <a:latin typeface="Arial" panose="020B0604020202020204" pitchFamily="34" charset="0"/>
                          <a:ea typeface="+mn-ea"/>
                          <a:cs typeface="Arial" panose="020B0604020202020204" pitchFamily="34" charset="0"/>
                        </a:rPr>
                        <a:t> 2-01, KULT, </a:t>
                      </a:r>
                      <a:r>
                        <a:rPr lang="en-GB" sz="1800" b="1" kern="1200" dirty="0">
                          <a:solidFill>
                            <a:schemeClr val="tx1"/>
                          </a:solidFill>
                          <a:effectLst/>
                          <a:latin typeface="Arial" panose="020B0604020202020204" pitchFamily="34" charset="0"/>
                          <a:ea typeface="+mn-ea"/>
                          <a:cs typeface="Arial" panose="020B0604020202020204" pitchFamily="34" charset="0"/>
                        </a:rPr>
                        <a:t>CAP</a:t>
                      </a:r>
                      <a:r>
                        <a:rPr lang="en-GB" sz="1800" kern="1200" dirty="0">
                          <a:solidFill>
                            <a:schemeClr val="tx1"/>
                          </a:solidFill>
                          <a:effectLst/>
                          <a:latin typeface="Arial" panose="020B0604020202020204" pitchFamily="34" charset="0"/>
                          <a:ea typeface="+mn-ea"/>
                          <a:cs typeface="Arial" panose="020B0604020202020204" pitchFamily="34" charset="0"/>
                        </a:rPr>
                        <a:t>, harmonized Open Music Europe surveys. </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0573551"/>
                  </a:ext>
                </a:extLst>
              </a:tr>
              <a:tr h="360000">
                <a:tc>
                  <a:txBody>
                    <a:bodyPr/>
                    <a:lstStyle/>
                    <a:p>
                      <a:r>
                        <a:rPr lang="en-GB" sz="1800" dirty="0">
                          <a:solidFill>
                            <a:schemeClr val="tx1"/>
                          </a:solidFill>
                          <a:latin typeface="Arial" panose="020B0604020202020204" pitchFamily="34" charset="0"/>
                          <a:cs typeface="Arial" panose="020B0604020202020204" pitchFamily="34" charset="0"/>
                        </a:rPr>
                        <a:t>SK SDG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spcBef>
                          <a:spcPts val="180"/>
                        </a:spcBef>
                        <a:spcAft>
                          <a:spcPts val="180"/>
                        </a:spcAft>
                      </a:pPr>
                      <a:r>
                        <a:rPr lang="en-GB" sz="1800" kern="1200" dirty="0">
                          <a:solidFill>
                            <a:schemeClr val="tx1"/>
                          </a:solidFill>
                          <a:effectLst/>
                          <a:latin typeface="Arial" panose="020B0604020202020204" pitchFamily="34" charset="0"/>
                          <a:ea typeface="+mn-ea"/>
                          <a:cs typeface="Arial" panose="020B0604020202020204" pitchFamily="34" charset="0"/>
                        </a:rPr>
                        <a:t>Share of expenditure on cultural services (goods and services related to individual and organised recreation and other leisure activities) of total expenditure households.</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dirty="0">
                          <a:solidFill>
                            <a:schemeClr val="tx1"/>
                          </a:solidFill>
                          <a:latin typeface="Arial" panose="020B0604020202020204" pitchFamily="34" charset="0"/>
                          <a:cs typeface="Arial" panose="020B0604020202020204" pitchFamily="34" charset="0"/>
                        </a:rPr>
                        <a:t>Same as 3b.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3514065"/>
                  </a:ext>
                </a:extLst>
              </a:tr>
              <a:tr h="360000">
                <a:tc>
                  <a:txBody>
                    <a:bodyPr/>
                    <a:lstStyle/>
                    <a:p>
                      <a:pPr marL="0" algn="l" defTabSz="914400" rtl="0" eaLnBrk="1" latinLnBrk="0" hangingPunct="1">
                        <a:spcBef>
                          <a:spcPts val="180"/>
                        </a:spcBef>
                        <a:spcAft>
                          <a:spcPts val="180"/>
                        </a:spcAft>
                      </a:pPr>
                      <a:r>
                        <a:rPr lang="en-GB" sz="1800" dirty="0">
                          <a:solidFill>
                            <a:schemeClr val="tx1"/>
                          </a:solidFill>
                          <a:latin typeface="Arial" panose="020B0604020202020204" pitchFamily="34" charset="0"/>
                          <a:cs typeface="Arial" panose="020B0604020202020204" pitchFamily="34" charset="0"/>
                        </a:rPr>
                        <a:t>SK SDG</a:t>
                      </a:r>
                      <a:endParaRPr lang="en-GB" sz="1800" kern="1200" dirty="0">
                        <a:solidFill>
                          <a:schemeClr val="tx1"/>
                        </a:solidFill>
                        <a:effectLst/>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spcBef>
                          <a:spcPts val="180"/>
                        </a:spcBef>
                        <a:spcAft>
                          <a:spcPts val="180"/>
                        </a:spcAft>
                      </a:pPr>
                      <a:r>
                        <a:rPr lang="en-GB" sz="1800" kern="1200" dirty="0">
                          <a:solidFill>
                            <a:schemeClr val="tx1"/>
                          </a:solidFill>
                          <a:effectLst/>
                          <a:latin typeface="Arial" panose="020B0604020202020204" pitchFamily="34" charset="0"/>
                          <a:ea typeface="+mn-ea"/>
                          <a:cs typeface="Arial" panose="020B0604020202020204" pitchFamily="34" charset="0"/>
                        </a:rPr>
                        <a:t>Share of public spending on culture on GDP. Public spending on culture as a share of GDP. This is a useful addition to measuring the demand side of the equation, specifically public demand.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dirty="0">
                          <a:solidFill>
                            <a:schemeClr val="tx1"/>
                          </a:solidFill>
                          <a:effectLst/>
                          <a:latin typeface="Arial" panose="020B0604020202020204" pitchFamily="34" charset="0"/>
                          <a:ea typeface="+mn-ea"/>
                          <a:cs typeface="Arial" panose="020B0604020202020204" pitchFamily="34" charset="0"/>
                        </a:rPr>
                        <a:t>Public administration data based on COFOG.</a:t>
                      </a:r>
                      <a:endParaRPr lang="en-GB" sz="18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5638669"/>
                  </a:ext>
                </a:extLst>
              </a:tr>
            </a:tbl>
          </a:graphicData>
        </a:graphic>
      </p:graphicFrame>
      <p:sp>
        <p:nvSpPr>
          <p:cNvPr id="6" name="Titel 1">
            <a:extLst>
              <a:ext uri="{FF2B5EF4-FFF2-40B4-BE49-F238E27FC236}">
                <a16:creationId xmlns:a16="http://schemas.microsoft.com/office/drawing/2014/main" id="{CB9DEE2C-A256-4917-940B-D71546F2851C}"/>
              </a:ext>
            </a:extLst>
          </p:cNvPr>
          <p:cNvSpPr txBox="1">
            <a:spLocks/>
          </p:cNvSpPr>
          <p:nvPr/>
        </p:nvSpPr>
        <p:spPr>
          <a:xfrm>
            <a:off x="185980" y="263469"/>
            <a:ext cx="11807952" cy="805911"/>
          </a:xfrm>
          <a:prstGeom prst="rect">
            <a:avLst/>
          </a:prstGeom>
        </p:spPr>
        <p:txBody>
          <a:bodyPr vert="horz" lIns="91440" tIns="0" rIns="91440" bIns="0" rtlCol="0" anchor="ctr">
            <a:normAutofit/>
          </a:bodyPr>
          <a:lstStyle>
            <a:lvl1pPr algn="l" defTabSz="914400" rtl="0" eaLnBrk="1" latinLnBrk="0" hangingPunct="1">
              <a:lnSpc>
                <a:spcPct val="90000"/>
              </a:lnSpc>
              <a:spcBef>
                <a:spcPct val="0"/>
              </a:spcBef>
              <a:buNone/>
              <a:defRPr sz="2300" b="1" kern="1200">
                <a:solidFill>
                  <a:schemeClr val="accent1"/>
                </a:solidFill>
                <a:latin typeface="+mj-lt"/>
                <a:ea typeface="+mj-ea"/>
                <a:cs typeface="+mj-cs"/>
              </a:defRPr>
            </a:lvl1pPr>
          </a:lstStyle>
          <a:p>
            <a:pPr algn="ctr"/>
            <a:r>
              <a:rPr lang="en-GB" sz="4400" dirty="0">
                <a:latin typeface="Roboto" panose="02000000000000000000" pitchFamily="2" charset="0"/>
                <a:ea typeface="Roboto" panose="02000000000000000000" pitchFamily="2" charset="0"/>
              </a:rPr>
              <a:t>Measurements/Indicators</a:t>
            </a:r>
          </a:p>
        </p:txBody>
      </p:sp>
      <p:sp>
        <p:nvSpPr>
          <p:cNvPr id="2" name="TextBox 1">
            <a:extLst>
              <a:ext uri="{FF2B5EF4-FFF2-40B4-BE49-F238E27FC236}">
                <a16:creationId xmlns:a16="http://schemas.microsoft.com/office/drawing/2014/main" id="{AB3A759D-8302-747A-8910-188CA4EBB44D}"/>
              </a:ext>
            </a:extLst>
          </p:cNvPr>
          <p:cNvSpPr txBox="1"/>
          <p:nvPr/>
        </p:nvSpPr>
        <p:spPr>
          <a:xfrm>
            <a:off x="589615" y="5005953"/>
            <a:ext cx="10835331"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Further economic indicators will be suggested in the context of more specific topics and other strategic objectives of the Slovak cultural strategy in the Session 1 about Data Coordination.</a:t>
            </a:r>
          </a:p>
        </p:txBody>
      </p:sp>
    </p:spTree>
    <p:extLst>
      <p:ext uri="{BB962C8B-B14F-4D97-AF65-F5344CB8AC3E}">
        <p14:creationId xmlns:p14="http://schemas.microsoft.com/office/powerpoint/2010/main" val="259849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Open Policy Analysis</a:t>
            </a: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6</a:t>
            </a:fld>
            <a:endParaRPr lang="en-GB" noProof="0"/>
          </a:p>
        </p:txBody>
      </p:sp>
      <p:pic>
        <p:nvPicPr>
          <p:cNvPr id="7" name="Picture 6" descr="A diagram of a software development process&#10;&#10;Description automatically generated with medium confidence">
            <a:extLst>
              <a:ext uri="{FF2B5EF4-FFF2-40B4-BE49-F238E27FC236}">
                <a16:creationId xmlns:a16="http://schemas.microsoft.com/office/drawing/2014/main" id="{D92B67AC-2BE0-542E-F38E-4C0A10E01EA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007022" y="1196940"/>
            <a:ext cx="8184978" cy="4941897"/>
          </a:xfrm>
          <a:prstGeom prst="rect">
            <a:avLst/>
          </a:prstGeom>
        </p:spPr>
      </p:pic>
      <p:sp>
        <p:nvSpPr>
          <p:cNvPr id="10" name="TextBox 9">
            <a:extLst>
              <a:ext uri="{FF2B5EF4-FFF2-40B4-BE49-F238E27FC236}">
                <a16:creationId xmlns:a16="http://schemas.microsoft.com/office/drawing/2014/main" id="{ECE07B5B-B557-2086-C228-69FB232DB544}"/>
              </a:ext>
            </a:extLst>
          </p:cNvPr>
          <p:cNvSpPr txBox="1"/>
          <p:nvPr/>
        </p:nvSpPr>
        <p:spPr>
          <a:xfrm>
            <a:off x="185980" y="4938509"/>
            <a:ext cx="4300982" cy="1200329"/>
          </a:xfrm>
          <a:prstGeom prst="rect">
            <a:avLst/>
          </a:prstGeom>
          <a:noFill/>
          <a:ln>
            <a:solidFill>
              <a:srgbClr val="C18F03"/>
            </a:solidFill>
          </a:ln>
        </p:spPr>
        <p:txBody>
          <a:bodyPr wrap="square" rtlCol="0">
            <a:spAutoFit/>
          </a:bodyPr>
          <a:lstStyle/>
          <a:p>
            <a:r>
              <a:rPr lang="en-GB" b="1" dirty="0">
                <a:solidFill>
                  <a:srgbClr val="C18F03"/>
                </a:solidFill>
                <a:latin typeface="Arial" panose="020B0604020202020204" pitchFamily="34" charset="0"/>
                <a:cs typeface="Arial" panose="020B0604020202020204" pitchFamily="34" charset="0"/>
              </a:rPr>
              <a:t>Open Materials</a:t>
            </a:r>
            <a:r>
              <a:rPr lang="en-GB" dirty="0">
                <a:latin typeface="Arial" panose="020B0604020202020204" pitchFamily="34" charset="0"/>
                <a:cs typeface="Arial" panose="020B0604020202020204" pitchFamily="34" charset="0"/>
              </a:rPr>
              <a:t>: Open Data Directive (PSI-reuse), open statistics, our open science collections. Manuscripts. References. Living document. </a:t>
            </a:r>
          </a:p>
        </p:txBody>
      </p:sp>
      <p:sp>
        <p:nvSpPr>
          <p:cNvPr id="11" name="TextBox 10">
            <a:extLst>
              <a:ext uri="{FF2B5EF4-FFF2-40B4-BE49-F238E27FC236}">
                <a16:creationId xmlns:a16="http://schemas.microsoft.com/office/drawing/2014/main" id="{200A1844-CA3D-167C-19B6-AAB3A8673198}"/>
              </a:ext>
            </a:extLst>
          </p:cNvPr>
          <p:cNvSpPr txBox="1"/>
          <p:nvPr/>
        </p:nvSpPr>
        <p:spPr>
          <a:xfrm>
            <a:off x="185980" y="3181374"/>
            <a:ext cx="4300982" cy="1200329"/>
          </a:xfrm>
          <a:prstGeom prst="rect">
            <a:avLst/>
          </a:prstGeom>
          <a:noFill/>
          <a:ln>
            <a:solidFill>
              <a:srgbClr val="3E77DA"/>
            </a:solidFill>
          </a:ln>
        </p:spPr>
        <p:txBody>
          <a:bodyPr wrap="square" rtlCol="0">
            <a:spAutoFit/>
          </a:bodyPr>
          <a:lstStyle/>
          <a:p>
            <a:r>
              <a:rPr lang="en-GB" b="1" dirty="0">
                <a:solidFill>
                  <a:srgbClr val="3E77DA"/>
                </a:solidFill>
                <a:latin typeface="Arial" panose="020B0604020202020204" pitchFamily="34" charset="0"/>
                <a:cs typeface="Arial" panose="020B0604020202020204" pitchFamily="34" charset="0"/>
              </a:rPr>
              <a:t>Open Materials</a:t>
            </a:r>
            <a:r>
              <a:rPr lang="en-GB" dirty="0">
                <a:solidFill>
                  <a:srgbClr val="3E77DA"/>
                </a:solidFill>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We write open source code that helps the creation of Music Industry satellite account. Our reports are open.</a:t>
            </a:r>
            <a:r>
              <a:rPr lang="en-GB" dirty="0">
                <a:solidFill>
                  <a:srgbClr val="3E77DA"/>
                </a:solidFill>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A579723-3518-BBD5-C31A-A46D6400947D}"/>
              </a:ext>
            </a:extLst>
          </p:cNvPr>
          <p:cNvSpPr txBox="1"/>
          <p:nvPr/>
        </p:nvSpPr>
        <p:spPr>
          <a:xfrm>
            <a:off x="185980" y="1196941"/>
            <a:ext cx="4300982" cy="1477328"/>
          </a:xfrm>
          <a:prstGeom prst="rect">
            <a:avLst/>
          </a:prstGeom>
          <a:noFill/>
          <a:ln>
            <a:solidFill>
              <a:srgbClr val="38761F"/>
            </a:solidFill>
          </a:ln>
        </p:spPr>
        <p:txBody>
          <a:bodyPr wrap="square" rtlCol="0">
            <a:spAutoFit/>
          </a:bodyPr>
          <a:lstStyle/>
          <a:p>
            <a:r>
              <a:rPr lang="en-GB" b="1" dirty="0">
                <a:solidFill>
                  <a:srgbClr val="38761F"/>
                </a:solidFill>
                <a:latin typeface="Arial" panose="020B0604020202020204" pitchFamily="34" charset="0"/>
                <a:cs typeface="Arial" panose="020B0604020202020204" pitchFamily="34" charset="0"/>
              </a:rPr>
              <a:t>Open Materials</a:t>
            </a:r>
            <a:r>
              <a:rPr lang="en-GB" dirty="0">
                <a:solidFill>
                  <a:srgbClr val="3E77DA"/>
                </a:solidFill>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You do not only see our analysis and music industry KPIs, but also all the materials and assumptions use, even the software algorithms.</a:t>
            </a:r>
          </a:p>
        </p:txBody>
      </p:sp>
      <p:sp>
        <p:nvSpPr>
          <p:cNvPr id="15" name="Arrow: Striped Right 14">
            <a:extLst>
              <a:ext uri="{FF2B5EF4-FFF2-40B4-BE49-F238E27FC236}">
                <a16:creationId xmlns:a16="http://schemas.microsoft.com/office/drawing/2014/main" id="{0C66E57B-F7C9-8EE8-1CF4-8D96FB94DD9A}"/>
              </a:ext>
            </a:extLst>
          </p:cNvPr>
          <p:cNvSpPr/>
          <p:nvPr/>
        </p:nvSpPr>
        <p:spPr>
          <a:xfrm>
            <a:off x="4836864" y="1588013"/>
            <a:ext cx="3812583" cy="466632"/>
          </a:xfrm>
          <a:prstGeom prst="stripedRightArrow">
            <a:avLst/>
          </a:prstGeom>
          <a:noFill/>
          <a:ln>
            <a:solidFill>
              <a:srgbClr val="3876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Striped Right 15">
            <a:extLst>
              <a:ext uri="{FF2B5EF4-FFF2-40B4-BE49-F238E27FC236}">
                <a16:creationId xmlns:a16="http://schemas.microsoft.com/office/drawing/2014/main" id="{E56A14F6-C79C-A732-3FD9-3F2F41ACF409}"/>
              </a:ext>
            </a:extLst>
          </p:cNvPr>
          <p:cNvSpPr/>
          <p:nvPr/>
        </p:nvSpPr>
        <p:spPr>
          <a:xfrm>
            <a:off x="4836864" y="5484054"/>
            <a:ext cx="3812583" cy="466632"/>
          </a:xfrm>
          <a:prstGeom prst="stripedRightArrow">
            <a:avLst/>
          </a:prstGeom>
          <a:noFill/>
          <a:ln>
            <a:solidFill>
              <a:srgbClr val="C18F0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Striped Right 17">
            <a:extLst>
              <a:ext uri="{FF2B5EF4-FFF2-40B4-BE49-F238E27FC236}">
                <a16:creationId xmlns:a16="http://schemas.microsoft.com/office/drawing/2014/main" id="{55356D03-CCE9-B6C0-41B1-54168177E2A3}"/>
              </a:ext>
            </a:extLst>
          </p:cNvPr>
          <p:cNvSpPr/>
          <p:nvPr/>
        </p:nvSpPr>
        <p:spPr>
          <a:xfrm>
            <a:off x="4836864" y="3551483"/>
            <a:ext cx="3812583" cy="466632"/>
          </a:xfrm>
          <a:prstGeom prst="stripedRightArrow">
            <a:avLst/>
          </a:prstGeom>
          <a:noFill/>
          <a:ln>
            <a:solidFill>
              <a:srgbClr val="0034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1865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92024" y="3026044"/>
            <a:ext cx="11807952" cy="805911"/>
          </a:xfrm>
        </p:spPr>
        <p:txBody>
          <a:bodyPr>
            <a:normAutofit/>
          </a:bodyPr>
          <a:lstStyle/>
          <a:p>
            <a:pPr algn="ctr"/>
            <a:r>
              <a:rPr lang="hu-HU" sz="4800" dirty="0">
                <a:latin typeface="Roboto" panose="02000000000000000000" pitchFamily="2" charset="0"/>
                <a:ea typeface="Roboto" panose="02000000000000000000" pitchFamily="2" charset="0"/>
              </a:rPr>
              <a:t>Daniel Antal, CFA: Data Coordination </a:t>
            </a:r>
            <a:endParaRPr lang="en-GB" sz="4800" dirty="0">
              <a:latin typeface="Roboto" panose="02000000000000000000" pitchFamily="2" charset="0"/>
              <a:ea typeface="Roboto" panose="02000000000000000000" pitchFamily="2" charset="0"/>
            </a:endParaRPr>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7</a:t>
            </a:fld>
            <a:endParaRPr lang="en-GB" noProof="0"/>
          </a:p>
        </p:txBody>
      </p:sp>
    </p:spTree>
    <p:extLst>
      <p:ext uri="{BB962C8B-B14F-4D97-AF65-F5344CB8AC3E}">
        <p14:creationId xmlns:p14="http://schemas.microsoft.com/office/powerpoint/2010/main" val="56316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row: Curved Right 20">
            <a:extLst>
              <a:ext uri="{FF2B5EF4-FFF2-40B4-BE49-F238E27FC236}">
                <a16:creationId xmlns:a16="http://schemas.microsoft.com/office/drawing/2014/main" id="{CBEC383C-E6CA-BD58-7746-FD45FB0BE7A0}"/>
              </a:ext>
            </a:extLst>
          </p:cNvPr>
          <p:cNvSpPr/>
          <p:nvPr/>
        </p:nvSpPr>
        <p:spPr>
          <a:xfrm rot="10800000">
            <a:off x="10553913" y="1464367"/>
            <a:ext cx="976836" cy="1335127"/>
          </a:xfrm>
          <a:prstGeom prst="curv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Arrow: Curved Right 14">
            <a:extLst>
              <a:ext uri="{FF2B5EF4-FFF2-40B4-BE49-F238E27FC236}">
                <a16:creationId xmlns:a16="http://schemas.microsoft.com/office/drawing/2014/main" id="{78CFF334-1F91-44EF-522B-F83A0583062A}"/>
              </a:ext>
            </a:extLst>
          </p:cNvPr>
          <p:cNvSpPr/>
          <p:nvPr/>
        </p:nvSpPr>
        <p:spPr>
          <a:xfrm>
            <a:off x="8245661" y="1300843"/>
            <a:ext cx="976836" cy="1335127"/>
          </a:xfrm>
          <a:prstGeom prst="curved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348A"/>
                </a:solidFill>
              </a:ln>
              <a:noFill/>
            </a:endParaRPr>
          </a:p>
        </p:txBody>
      </p:sp>
      <p:sp>
        <p:nvSpPr>
          <p:cNvPr id="55" name="Rectangle 54">
            <a:extLst>
              <a:ext uri="{FF2B5EF4-FFF2-40B4-BE49-F238E27FC236}">
                <a16:creationId xmlns:a16="http://schemas.microsoft.com/office/drawing/2014/main" id="{A8467A32-8923-F961-4DF9-F1D15A56A261}"/>
              </a:ext>
            </a:extLst>
          </p:cNvPr>
          <p:cNvSpPr/>
          <p:nvPr/>
        </p:nvSpPr>
        <p:spPr>
          <a:xfrm>
            <a:off x="3928391" y="3596279"/>
            <a:ext cx="1620000" cy="360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3C9F228C-7272-6367-7A55-287858D9B9D3}"/>
              </a:ext>
            </a:extLst>
          </p:cNvPr>
          <p:cNvSpPr/>
          <p:nvPr/>
        </p:nvSpPr>
        <p:spPr>
          <a:xfrm>
            <a:off x="2178390" y="3596279"/>
            <a:ext cx="1620000" cy="360000"/>
          </a:xfrm>
          <a:prstGeom prst="rect">
            <a:avLst/>
          </a:prstGeom>
          <a:solidFill>
            <a:srgbClr val="4E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4B50F953-DC4D-0B00-123F-491AB385686B}"/>
              </a:ext>
            </a:extLst>
          </p:cNvPr>
          <p:cNvSpPr/>
          <p:nvPr/>
        </p:nvSpPr>
        <p:spPr>
          <a:xfrm>
            <a:off x="428389" y="3596279"/>
            <a:ext cx="1620000" cy="360000"/>
          </a:xfrm>
          <a:prstGeom prst="rect">
            <a:avLst/>
          </a:prstGeom>
          <a:solidFill>
            <a:srgbClr val="4EC0E4"/>
          </a:solidFill>
          <a:ln>
            <a:solidFill>
              <a:srgbClr val="4EC0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409FAB60-9C7E-CA40-06F1-32C08E3CF7A1}"/>
              </a:ext>
            </a:extLst>
          </p:cNvPr>
          <p:cNvSpPr/>
          <p:nvPr/>
        </p:nvSpPr>
        <p:spPr>
          <a:xfrm>
            <a:off x="5678392" y="3596279"/>
            <a:ext cx="1620000" cy="360000"/>
          </a:xfrm>
          <a:prstGeom prst="rect">
            <a:avLst/>
          </a:prstGeom>
          <a:solidFill>
            <a:srgbClr val="BAC615"/>
          </a:solidFill>
          <a:ln>
            <a:solidFill>
              <a:srgbClr val="BAC61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hape 45">
            <a:extLst>
              <a:ext uri="{FF2B5EF4-FFF2-40B4-BE49-F238E27FC236}">
                <a16:creationId xmlns:a16="http://schemas.microsoft.com/office/drawing/2014/main" id="{21666D44-2549-8AF3-EEF8-1C6790FA54E7}"/>
              </a:ext>
            </a:extLst>
          </p:cNvPr>
          <p:cNvSpPr/>
          <p:nvPr/>
        </p:nvSpPr>
        <p:spPr>
          <a:xfrm>
            <a:off x="294896" y="4093017"/>
            <a:ext cx="7452626" cy="146722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pPr algn="r"/>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a:xfrm>
            <a:off x="11024045" y="6481417"/>
            <a:ext cx="682105" cy="227777"/>
          </a:xfrm>
        </p:spPr>
        <p:txBody>
          <a:bodyPr/>
          <a:lstStyle/>
          <a:p>
            <a:fld id="{7D8F40E6-5147-4048-8648-74966E0AD208}" type="slidenum">
              <a:rPr lang="en-GB" noProof="0" smtClean="0"/>
              <a:pPr/>
              <a:t>8</a:t>
            </a:fld>
            <a:endParaRPr lang="en-GB" noProof="0"/>
          </a:p>
        </p:txBody>
      </p:sp>
      <p:grpSp>
        <p:nvGrpSpPr>
          <p:cNvPr id="9" name="Group 8">
            <a:extLst>
              <a:ext uri="{FF2B5EF4-FFF2-40B4-BE49-F238E27FC236}">
                <a16:creationId xmlns:a16="http://schemas.microsoft.com/office/drawing/2014/main" id="{C711393D-A426-537F-780F-1A7632D52055}"/>
              </a:ext>
            </a:extLst>
          </p:cNvPr>
          <p:cNvGrpSpPr/>
          <p:nvPr/>
        </p:nvGrpSpPr>
        <p:grpSpPr>
          <a:xfrm>
            <a:off x="7296808" y="389587"/>
            <a:ext cx="3169221" cy="1562004"/>
            <a:chOff x="426001" y="1068960"/>
            <a:chExt cx="4267841" cy="2126271"/>
          </a:xfrm>
        </p:grpSpPr>
        <p:pic>
          <p:nvPicPr>
            <p:cNvPr id="7" name="Picture 6" descr="A group of logos with blue dots&#10;&#10;Description automatically generated">
              <a:extLst>
                <a:ext uri="{FF2B5EF4-FFF2-40B4-BE49-F238E27FC236}">
                  <a16:creationId xmlns:a16="http://schemas.microsoft.com/office/drawing/2014/main" id="{CEFF1A19-6274-3EFD-EE1E-016483CEAF2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001" y="1068960"/>
              <a:ext cx="4157633" cy="2126271"/>
            </a:xfrm>
            <a:prstGeom prst="rect">
              <a:avLst/>
            </a:prstGeom>
          </p:spPr>
        </p:pic>
        <p:pic>
          <p:nvPicPr>
            <p:cNvPr id="3" name="Picture 2" descr="A logo of a company&#10;&#10;Description automatically generated">
              <a:extLst>
                <a:ext uri="{FF2B5EF4-FFF2-40B4-BE49-F238E27FC236}">
                  <a16:creationId xmlns:a16="http://schemas.microsoft.com/office/drawing/2014/main" id="{0ADEB0C6-9388-BD9D-78CA-2C416208E6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38405" y="2488274"/>
              <a:ext cx="655437" cy="655437"/>
            </a:xfrm>
            <a:prstGeom prst="rect">
              <a:avLst/>
            </a:prstGeom>
          </p:spPr>
        </p:pic>
        <p:pic>
          <p:nvPicPr>
            <p:cNvPr id="6" name="Picture 5" descr="A group of logos on a white background&#10;&#10;Description automatically generated">
              <a:extLst>
                <a:ext uri="{FF2B5EF4-FFF2-40B4-BE49-F238E27FC236}">
                  <a16:creationId xmlns:a16="http://schemas.microsoft.com/office/drawing/2014/main" id="{C92DA445-F0F6-77C7-6F42-C41C06E1A51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06318" y="2660683"/>
              <a:ext cx="534548" cy="534548"/>
            </a:xfrm>
            <a:prstGeom prst="rect">
              <a:avLst/>
            </a:prstGeom>
          </p:spPr>
        </p:pic>
      </p:grpSp>
      <p:graphicFrame>
        <p:nvGraphicFramePr>
          <p:cNvPr id="8" name="Diagram 7">
            <a:extLst>
              <a:ext uri="{FF2B5EF4-FFF2-40B4-BE49-F238E27FC236}">
                <a16:creationId xmlns:a16="http://schemas.microsoft.com/office/drawing/2014/main" id="{5B078A29-7202-8D21-79F9-0A75CA1A4178}"/>
              </a:ext>
            </a:extLst>
          </p:cNvPr>
          <p:cNvGraphicFramePr/>
          <p:nvPr/>
        </p:nvGraphicFramePr>
        <p:xfrm>
          <a:off x="3652412" y="-175246"/>
          <a:ext cx="3039812" cy="30800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Cylinder 10">
            <a:extLst>
              <a:ext uri="{FF2B5EF4-FFF2-40B4-BE49-F238E27FC236}">
                <a16:creationId xmlns:a16="http://schemas.microsoft.com/office/drawing/2014/main" id="{DCAD68B1-1050-D41E-3225-F9B446133F1D}"/>
              </a:ext>
            </a:extLst>
          </p:cNvPr>
          <p:cNvSpPr/>
          <p:nvPr/>
        </p:nvSpPr>
        <p:spPr>
          <a:xfrm>
            <a:off x="9192676" y="2472447"/>
            <a:ext cx="2551170" cy="975749"/>
          </a:xfrm>
          <a:prstGeom prst="can">
            <a:avLst>
              <a:gd name="adj" fmla="val 2976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0D44A0E-89BD-E507-A883-0BD66E31FD19}"/>
              </a:ext>
            </a:extLst>
          </p:cNvPr>
          <p:cNvSpPr txBox="1"/>
          <p:nvPr/>
        </p:nvSpPr>
        <p:spPr>
          <a:xfrm>
            <a:off x="188581" y="3084286"/>
            <a:ext cx="3533614" cy="369332"/>
          </a:xfrm>
          <a:prstGeom prst="rect">
            <a:avLst/>
          </a:prstGeom>
          <a:solidFill>
            <a:srgbClr val="4EC0E4"/>
          </a:solidFill>
        </p:spPr>
        <p:txBody>
          <a:bodyPr wrap="square" rtlCol="0">
            <a:spAutoFit/>
          </a:bodyPr>
          <a:lstStyle/>
          <a:p>
            <a:r>
              <a:rPr lang="en-GB" dirty="0">
                <a:latin typeface="Roboto" panose="02000000000000000000" pitchFamily="2" charset="0"/>
                <a:ea typeface="Roboto" panose="02000000000000000000" pitchFamily="2" charset="0"/>
              </a:rPr>
              <a:t>SK Statistical Business Register</a:t>
            </a:r>
          </a:p>
        </p:txBody>
      </p:sp>
      <p:sp>
        <p:nvSpPr>
          <p:cNvPr id="16" name="TextBox 15">
            <a:extLst>
              <a:ext uri="{FF2B5EF4-FFF2-40B4-BE49-F238E27FC236}">
                <a16:creationId xmlns:a16="http://schemas.microsoft.com/office/drawing/2014/main" id="{CC47E3F3-2CFA-1327-5BE1-9306157C3330}"/>
              </a:ext>
            </a:extLst>
          </p:cNvPr>
          <p:cNvSpPr txBox="1"/>
          <p:nvPr/>
        </p:nvSpPr>
        <p:spPr>
          <a:xfrm>
            <a:off x="3886266" y="2590990"/>
            <a:ext cx="3533614" cy="369332"/>
          </a:xfrm>
          <a:prstGeom prst="rect">
            <a:avLst/>
          </a:prstGeom>
          <a:solidFill>
            <a:srgbClr val="00348A"/>
          </a:solidFill>
        </p:spPr>
        <p:txBody>
          <a:bodyPr wrap="square" rtlCol="0">
            <a:spAutoFit/>
          </a:bodyPr>
          <a:lstStyle/>
          <a:p>
            <a:pPr algn="ctr"/>
            <a:r>
              <a:rPr lang="en-GB" dirty="0">
                <a:solidFill>
                  <a:schemeClr val="bg1"/>
                </a:solidFill>
                <a:latin typeface="Roboto" panose="02000000000000000000" pitchFamily="2" charset="0"/>
                <a:ea typeface="Roboto" panose="02000000000000000000" pitchFamily="2" charset="0"/>
              </a:rPr>
              <a:t>SK Music Industry Register</a:t>
            </a:r>
          </a:p>
        </p:txBody>
      </p:sp>
      <p:sp>
        <p:nvSpPr>
          <p:cNvPr id="17" name="TextBox 16">
            <a:extLst>
              <a:ext uri="{FF2B5EF4-FFF2-40B4-BE49-F238E27FC236}">
                <a16:creationId xmlns:a16="http://schemas.microsoft.com/office/drawing/2014/main" id="{714C09EF-E1F3-D80E-F08A-B6BDE2B47B1E}"/>
              </a:ext>
            </a:extLst>
          </p:cNvPr>
          <p:cNvSpPr txBox="1"/>
          <p:nvPr/>
        </p:nvSpPr>
        <p:spPr>
          <a:xfrm>
            <a:off x="3886266" y="3084286"/>
            <a:ext cx="3533614" cy="369332"/>
          </a:xfrm>
          <a:prstGeom prst="rect">
            <a:avLst/>
          </a:prstGeom>
          <a:solidFill>
            <a:srgbClr val="BAC615"/>
          </a:solidFill>
          <a:ln>
            <a:noFill/>
          </a:ln>
        </p:spPr>
        <p:txBody>
          <a:bodyPr wrap="square" rtlCol="0">
            <a:spAutoFit/>
          </a:bodyPr>
          <a:lstStyle/>
          <a:p>
            <a:r>
              <a:rPr lang="en-GB" dirty="0">
                <a:latin typeface="Roboto" panose="02000000000000000000" pitchFamily="2" charset="0"/>
                <a:ea typeface="Roboto" panose="02000000000000000000" pitchFamily="2" charset="0"/>
              </a:rPr>
              <a:t>SK Statistical </a:t>
            </a:r>
            <a:r>
              <a:rPr lang="en-GB">
                <a:latin typeface="Roboto" panose="02000000000000000000" pitchFamily="2" charset="0"/>
                <a:ea typeface="Roboto" panose="02000000000000000000" pitchFamily="2" charset="0"/>
              </a:rPr>
              <a:t>Business Register</a:t>
            </a:r>
            <a:endParaRPr lang="en-GB" dirty="0">
              <a:latin typeface="Roboto" panose="02000000000000000000" pitchFamily="2" charset="0"/>
              <a:ea typeface="Roboto" panose="02000000000000000000" pitchFamily="2" charset="0"/>
            </a:endParaRPr>
          </a:p>
        </p:txBody>
      </p:sp>
      <p:sp>
        <p:nvSpPr>
          <p:cNvPr id="18" name="Rectangle 17">
            <a:extLst>
              <a:ext uri="{FF2B5EF4-FFF2-40B4-BE49-F238E27FC236}">
                <a16:creationId xmlns:a16="http://schemas.microsoft.com/office/drawing/2014/main" id="{0DC48072-D9EB-DC67-DDCC-3E22A5830DF5}"/>
              </a:ext>
            </a:extLst>
          </p:cNvPr>
          <p:cNvSpPr/>
          <p:nvPr/>
        </p:nvSpPr>
        <p:spPr>
          <a:xfrm>
            <a:off x="2212222" y="3644220"/>
            <a:ext cx="1509973" cy="229128"/>
          </a:xfrm>
          <a:prstGeom prst="rect">
            <a:avLst/>
          </a:prstGeom>
          <a:solidFill>
            <a:srgbClr val="4EC0E4"/>
          </a:solidFill>
          <a:ln>
            <a:solidFill>
              <a:srgbClr val="4EC0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dirty="0">
                <a:latin typeface="Roboto" panose="02000000000000000000" pitchFamily="2" charset="0"/>
                <a:ea typeface="Roboto" panose="02000000000000000000" pitchFamily="2" charset="0"/>
              </a:rPr>
              <a:t>Sample survey</a:t>
            </a:r>
          </a:p>
        </p:txBody>
      </p:sp>
      <p:sp>
        <p:nvSpPr>
          <p:cNvPr id="19" name="Rectangle 18">
            <a:extLst>
              <a:ext uri="{FF2B5EF4-FFF2-40B4-BE49-F238E27FC236}">
                <a16:creationId xmlns:a16="http://schemas.microsoft.com/office/drawing/2014/main" id="{CC71106D-7B69-9B6C-4526-65A4E564C1AD}"/>
              </a:ext>
            </a:extLst>
          </p:cNvPr>
          <p:cNvSpPr/>
          <p:nvPr/>
        </p:nvSpPr>
        <p:spPr>
          <a:xfrm>
            <a:off x="503525" y="3647701"/>
            <a:ext cx="1469728" cy="232287"/>
          </a:xfrm>
          <a:prstGeom prst="rect">
            <a:avLst/>
          </a:prstGeom>
          <a:solidFill>
            <a:srgbClr val="4EC0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dirty="0">
                <a:latin typeface="Roboto" panose="02000000000000000000" pitchFamily="2" charset="0"/>
                <a:ea typeface="Roboto" panose="02000000000000000000" pitchFamily="2" charset="0"/>
              </a:rPr>
              <a:t>Census</a:t>
            </a:r>
          </a:p>
        </p:txBody>
      </p:sp>
      <p:sp>
        <p:nvSpPr>
          <p:cNvPr id="20" name="Rectangle 19">
            <a:extLst>
              <a:ext uri="{FF2B5EF4-FFF2-40B4-BE49-F238E27FC236}">
                <a16:creationId xmlns:a16="http://schemas.microsoft.com/office/drawing/2014/main" id="{79597106-C141-2AFD-A9D8-B3BA6BD5AC0B}"/>
              </a:ext>
            </a:extLst>
          </p:cNvPr>
          <p:cNvSpPr/>
          <p:nvPr/>
        </p:nvSpPr>
        <p:spPr>
          <a:xfrm>
            <a:off x="5676808" y="3646111"/>
            <a:ext cx="1620000" cy="271518"/>
          </a:xfrm>
          <a:prstGeom prst="rect">
            <a:avLst/>
          </a:prstGeom>
          <a:solidFill>
            <a:srgbClr val="BAC6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dirty="0">
                <a:latin typeface="Roboto" panose="02000000000000000000" pitchFamily="2" charset="0"/>
                <a:ea typeface="Roboto" panose="02000000000000000000" pitchFamily="2" charset="0"/>
              </a:rPr>
              <a:t>Registry survey</a:t>
            </a:r>
          </a:p>
        </p:txBody>
      </p:sp>
      <p:pic>
        <p:nvPicPr>
          <p:cNvPr id="24" name="Graphic 23" descr="Child with balloon with solid fill">
            <a:extLst>
              <a:ext uri="{FF2B5EF4-FFF2-40B4-BE49-F238E27FC236}">
                <a16:creationId xmlns:a16="http://schemas.microsoft.com/office/drawing/2014/main" id="{85332CD7-0E4C-545D-5D75-95A272F9503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61315" y="4589751"/>
            <a:ext cx="617349" cy="617349"/>
          </a:xfrm>
          <a:prstGeom prst="rect">
            <a:avLst/>
          </a:prstGeom>
        </p:spPr>
      </p:pic>
      <p:pic>
        <p:nvPicPr>
          <p:cNvPr id="26" name="Graphic 25" descr="Child with balloon outline">
            <a:extLst>
              <a:ext uri="{FF2B5EF4-FFF2-40B4-BE49-F238E27FC236}">
                <a16:creationId xmlns:a16="http://schemas.microsoft.com/office/drawing/2014/main" id="{BE5C9A8A-C952-3861-034A-728AEB8034B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799082" y="4182026"/>
            <a:ext cx="545946" cy="545946"/>
          </a:xfrm>
          <a:prstGeom prst="rect">
            <a:avLst/>
          </a:prstGeom>
        </p:spPr>
      </p:pic>
      <p:pic>
        <p:nvPicPr>
          <p:cNvPr id="27" name="Graphic 26" descr="Child with balloon with solid fill">
            <a:extLst>
              <a:ext uri="{FF2B5EF4-FFF2-40B4-BE49-F238E27FC236}">
                <a16:creationId xmlns:a16="http://schemas.microsoft.com/office/drawing/2014/main" id="{BFAB6971-F262-8803-CB64-E2CE147E787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996407" y="4055114"/>
            <a:ext cx="617349" cy="617349"/>
          </a:xfrm>
          <a:prstGeom prst="rect">
            <a:avLst/>
          </a:prstGeom>
        </p:spPr>
      </p:pic>
      <p:pic>
        <p:nvPicPr>
          <p:cNvPr id="28" name="Graphic 27" descr="Child with balloon with solid fill">
            <a:extLst>
              <a:ext uri="{FF2B5EF4-FFF2-40B4-BE49-F238E27FC236}">
                <a16:creationId xmlns:a16="http://schemas.microsoft.com/office/drawing/2014/main" id="{AEA8C57E-94D1-4CC1-701D-711D23DB036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726474" y="3945998"/>
            <a:ext cx="617349" cy="617349"/>
          </a:xfrm>
          <a:prstGeom prst="rect">
            <a:avLst/>
          </a:prstGeom>
        </p:spPr>
      </p:pic>
      <p:pic>
        <p:nvPicPr>
          <p:cNvPr id="29" name="Graphic 28" descr="Child with balloon outline">
            <a:extLst>
              <a:ext uri="{FF2B5EF4-FFF2-40B4-BE49-F238E27FC236}">
                <a16:creationId xmlns:a16="http://schemas.microsoft.com/office/drawing/2014/main" id="{8D228A32-9A7A-37BC-9B60-E4858C54DC1C}"/>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070190" y="4096448"/>
            <a:ext cx="545946" cy="545946"/>
          </a:xfrm>
          <a:prstGeom prst="rect">
            <a:avLst/>
          </a:prstGeom>
        </p:spPr>
      </p:pic>
      <p:pic>
        <p:nvPicPr>
          <p:cNvPr id="30" name="Graphic 29" descr="Child with balloon outline">
            <a:extLst>
              <a:ext uri="{FF2B5EF4-FFF2-40B4-BE49-F238E27FC236}">
                <a16:creationId xmlns:a16="http://schemas.microsoft.com/office/drawing/2014/main" id="{6A21D01C-38EF-1BA9-E6EF-0539F0508EC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408066" y="4123905"/>
            <a:ext cx="545946" cy="545946"/>
          </a:xfrm>
          <a:prstGeom prst="rect">
            <a:avLst/>
          </a:prstGeom>
        </p:spPr>
      </p:pic>
      <p:pic>
        <p:nvPicPr>
          <p:cNvPr id="31" name="Graphic 30" descr="Child with balloon outline">
            <a:extLst>
              <a:ext uri="{FF2B5EF4-FFF2-40B4-BE49-F238E27FC236}">
                <a16:creationId xmlns:a16="http://schemas.microsoft.com/office/drawing/2014/main" id="{1EDB5614-D92B-E3BA-AA2E-69CC01A126AA}"/>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748836" y="4544926"/>
            <a:ext cx="545946" cy="545946"/>
          </a:xfrm>
          <a:prstGeom prst="rect">
            <a:avLst/>
          </a:prstGeom>
        </p:spPr>
      </p:pic>
      <p:pic>
        <p:nvPicPr>
          <p:cNvPr id="32" name="Graphic 31" descr="Child with balloon with solid fill">
            <a:extLst>
              <a:ext uri="{FF2B5EF4-FFF2-40B4-BE49-F238E27FC236}">
                <a16:creationId xmlns:a16="http://schemas.microsoft.com/office/drawing/2014/main" id="{2AB1F2BF-E888-4FCA-910B-CAF949BC64FB}"/>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202650" y="3934939"/>
            <a:ext cx="617349" cy="617349"/>
          </a:xfrm>
          <a:prstGeom prst="rect">
            <a:avLst/>
          </a:prstGeom>
        </p:spPr>
      </p:pic>
      <p:pic>
        <p:nvPicPr>
          <p:cNvPr id="34" name="Graphic 33" descr="Child with balloon outline">
            <a:extLst>
              <a:ext uri="{FF2B5EF4-FFF2-40B4-BE49-F238E27FC236}">
                <a16:creationId xmlns:a16="http://schemas.microsoft.com/office/drawing/2014/main" id="{9ADACFB0-0110-B546-C7B7-E730F1A19D06}"/>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065521" y="4544926"/>
            <a:ext cx="545946" cy="545946"/>
          </a:xfrm>
          <a:prstGeom prst="rect">
            <a:avLst/>
          </a:prstGeom>
        </p:spPr>
      </p:pic>
      <p:sp>
        <p:nvSpPr>
          <p:cNvPr id="44" name="Cylinder 43">
            <a:extLst>
              <a:ext uri="{FF2B5EF4-FFF2-40B4-BE49-F238E27FC236}">
                <a16:creationId xmlns:a16="http://schemas.microsoft.com/office/drawing/2014/main" id="{6D54DC10-9985-A0B5-6C8E-85892DCEAF95}"/>
              </a:ext>
            </a:extLst>
          </p:cNvPr>
          <p:cNvSpPr/>
          <p:nvPr/>
        </p:nvSpPr>
        <p:spPr>
          <a:xfrm>
            <a:off x="5572478" y="4296521"/>
            <a:ext cx="617349" cy="605602"/>
          </a:xfrm>
          <a:prstGeom prst="can">
            <a:avLst/>
          </a:prstGeom>
          <a:solidFill>
            <a:srgbClr val="BAC61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86A59D95-7A0C-0BD1-1774-13769AD861A6}"/>
              </a:ext>
            </a:extLst>
          </p:cNvPr>
          <p:cNvSpPr txBox="1"/>
          <p:nvPr/>
        </p:nvSpPr>
        <p:spPr>
          <a:xfrm>
            <a:off x="9460022" y="2869796"/>
            <a:ext cx="2016478" cy="523220"/>
          </a:xfrm>
          <a:prstGeom prst="rect">
            <a:avLst/>
          </a:prstGeom>
          <a:noFill/>
        </p:spPr>
        <p:txBody>
          <a:bodyPr wrap="square" rtlCol="0">
            <a:spAutoFit/>
          </a:bodyPr>
          <a:lstStyle/>
          <a:p>
            <a:pPr algn="ctr"/>
            <a:r>
              <a:rPr lang="en-GB" sz="1400" dirty="0">
                <a:solidFill>
                  <a:schemeClr val="bg1"/>
                </a:solidFill>
                <a:latin typeface="Roboto" panose="02000000000000000000" pitchFamily="2" charset="0"/>
                <a:ea typeface="Roboto" panose="02000000000000000000" pitchFamily="2" charset="0"/>
              </a:rPr>
              <a:t>Slovak Comprehensive Music Database</a:t>
            </a:r>
          </a:p>
        </p:txBody>
      </p:sp>
      <p:grpSp>
        <p:nvGrpSpPr>
          <p:cNvPr id="59" name="Group 58">
            <a:extLst>
              <a:ext uri="{FF2B5EF4-FFF2-40B4-BE49-F238E27FC236}">
                <a16:creationId xmlns:a16="http://schemas.microsoft.com/office/drawing/2014/main" id="{BD1491B6-89CD-471F-ACD1-956D69079644}"/>
              </a:ext>
            </a:extLst>
          </p:cNvPr>
          <p:cNvGrpSpPr/>
          <p:nvPr/>
        </p:nvGrpSpPr>
        <p:grpSpPr>
          <a:xfrm>
            <a:off x="2745624" y="5711766"/>
            <a:ext cx="2551170" cy="975749"/>
            <a:chOff x="4499478" y="5735687"/>
            <a:chExt cx="2551170" cy="975749"/>
          </a:xfrm>
        </p:grpSpPr>
        <p:sp>
          <p:nvSpPr>
            <p:cNvPr id="47" name="Cylinder 46">
              <a:extLst>
                <a:ext uri="{FF2B5EF4-FFF2-40B4-BE49-F238E27FC236}">
                  <a16:creationId xmlns:a16="http://schemas.microsoft.com/office/drawing/2014/main" id="{79E1377C-989A-C632-3F38-BC33A38122E0}"/>
                </a:ext>
              </a:extLst>
            </p:cNvPr>
            <p:cNvSpPr/>
            <p:nvPr/>
          </p:nvSpPr>
          <p:spPr>
            <a:xfrm>
              <a:off x="4499478" y="5735687"/>
              <a:ext cx="2551170" cy="975749"/>
            </a:xfrm>
            <a:prstGeom prst="can">
              <a:avLst>
                <a:gd name="adj" fmla="val 29765"/>
              </a:avLst>
            </a:prstGeom>
            <a:solidFill>
              <a:srgbClr val="4EC0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27ED0028-9E46-CF78-AEF4-487CBBA6443A}"/>
                </a:ext>
              </a:extLst>
            </p:cNvPr>
            <p:cNvSpPr txBox="1"/>
            <p:nvPr/>
          </p:nvSpPr>
          <p:spPr>
            <a:xfrm>
              <a:off x="4766824" y="6102390"/>
              <a:ext cx="2016478" cy="523220"/>
            </a:xfrm>
            <a:prstGeom prst="rect">
              <a:avLst/>
            </a:prstGeom>
            <a:noFill/>
          </p:spPr>
          <p:txBody>
            <a:bodyPr wrap="square" rtlCol="0">
              <a:spAutoFit/>
            </a:bodyPr>
            <a:lstStyle/>
            <a:p>
              <a:pPr algn="ctr"/>
              <a:r>
                <a:rPr lang="en-GB" sz="1400" dirty="0">
                  <a:solidFill>
                    <a:schemeClr val="bg1"/>
                  </a:solidFill>
                  <a:latin typeface="Roboto" panose="02000000000000000000" pitchFamily="2" charset="0"/>
                  <a:ea typeface="Roboto" panose="02000000000000000000" pitchFamily="2" charset="0"/>
                </a:rPr>
                <a:t>Extended Satellite Accounts for Music</a:t>
              </a:r>
            </a:p>
          </p:txBody>
        </p:sp>
      </p:grpSp>
      <p:pic>
        <p:nvPicPr>
          <p:cNvPr id="33" name="Graphic 32" descr="Child with balloon with solid fill">
            <a:extLst>
              <a:ext uri="{FF2B5EF4-FFF2-40B4-BE49-F238E27FC236}">
                <a16:creationId xmlns:a16="http://schemas.microsoft.com/office/drawing/2014/main" id="{B25AA8DF-2B5B-4A89-4C04-8865F7421EE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51581" y="4110623"/>
            <a:ext cx="617349" cy="617349"/>
          </a:xfrm>
          <a:prstGeom prst="rect">
            <a:avLst/>
          </a:prstGeom>
        </p:spPr>
      </p:pic>
      <p:pic>
        <p:nvPicPr>
          <p:cNvPr id="35" name="Graphic 34" descr="Child with balloon with solid fill">
            <a:extLst>
              <a:ext uri="{FF2B5EF4-FFF2-40B4-BE49-F238E27FC236}">
                <a16:creationId xmlns:a16="http://schemas.microsoft.com/office/drawing/2014/main" id="{5DEBA85C-E086-D712-51B8-6F71376E6EAA}"/>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161322" y="4619180"/>
            <a:ext cx="617349" cy="617349"/>
          </a:xfrm>
          <a:prstGeom prst="rect">
            <a:avLst/>
          </a:prstGeom>
        </p:spPr>
      </p:pic>
      <p:pic>
        <p:nvPicPr>
          <p:cNvPr id="36" name="Graphic 35" descr="Child with balloon with solid fill">
            <a:extLst>
              <a:ext uri="{FF2B5EF4-FFF2-40B4-BE49-F238E27FC236}">
                <a16:creationId xmlns:a16="http://schemas.microsoft.com/office/drawing/2014/main" id="{1E1D3F1D-DD43-7232-0705-49A8ED9E2E3A}"/>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54192" y="3979769"/>
            <a:ext cx="677371" cy="677371"/>
          </a:xfrm>
          <a:prstGeom prst="rect">
            <a:avLst/>
          </a:prstGeom>
        </p:spPr>
      </p:pic>
      <p:pic>
        <p:nvPicPr>
          <p:cNvPr id="37" name="Graphic 36" descr="Child with balloon with solid fill">
            <a:extLst>
              <a:ext uri="{FF2B5EF4-FFF2-40B4-BE49-F238E27FC236}">
                <a16:creationId xmlns:a16="http://schemas.microsoft.com/office/drawing/2014/main" id="{42A2A154-7012-8CD6-8CC5-3E145F955E1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89370" y="4149057"/>
            <a:ext cx="617349" cy="617349"/>
          </a:xfrm>
          <a:prstGeom prst="rect">
            <a:avLst/>
          </a:prstGeom>
        </p:spPr>
      </p:pic>
      <p:pic>
        <p:nvPicPr>
          <p:cNvPr id="38" name="Graphic 37" descr="Child with balloon with solid fill">
            <a:extLst>
              <a:ext uri="{FF2B5EF4-FFF2-40B4-BE49-F238E27FC236}">
                <a16:creationId xmlns:a16="http://schemas.microsoft.com/office/drawing/2014/main" id="{87453401-53E8-60A9-F055-C456EAC21734}"/>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55285" y="4236726"/>
            <a:ext cx="617349" cy="617349"/>
          </a:xfrm>
          <a:prstGeom prst="rect">
            <a:avLst/>
          </a:prstGeom>
        </p:spPr>
      </p:pic>
      <p:pic>
        <p:nvPicPr>
          <p:cNvPr id="39" name="Graphic 38" descr="Child with balloon with solid fill">
            <a:extLst>
              <a:ext uri="{FF2B5EF4-FFF2-40B4-BE49-F238E27FC236}">
                <a16:creationId xmlns:a16="http://schemas.microsoft.com/office/drawing/2014/main" id="{1314D95D-6FD3-00C4-6A4B-2BB044728624}"/>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07685" y="4389126"/>
            <a:ext cx="617349" cy="617349"/>
          </a:xfrm>
          <a:prstGeom prst="rect">
            <a:avLst/>
          </a:prstGeom>
        </p:spPr>
      </p:pic>
      <p:pic>
        <p:nvPicPr>
          <p:cNvPr id="40" name="Graphic 39" descr="Child with balloon with solid fill">
            <a:extLst>
              <a:ext uri="{FF2B5EF4-FFF2-40B4-BE49-F238E27FC236}">
                <a16:creationId xmlns:a16="http://schemas.microsoft.com/office/drawing/2014/main" id="{ADE1E1F2-8048-000A-75DA-9B6998FFCEF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615720" y="4163235"/>
            <a:ext cx="617349" cy="617349"/>
          </a:xfrm>
          <a:prstGeom prst="rect">
            <a:avLst/>
          </a:prstGeom>
        </p:spPr>
      </p:pic>
      <p:pic>
        <p:nvPicPr>
          <p:cNvPr id="41" name="Graphic 40" descr="Child with balloon with solid fill">
            <a:extLst>
              <a:ext uri="{FF2B5EF4-FFF2-40B4-BE49-F238E27FC236}">
                <a16:creationId xmlns:a16="http://schemas.microsoft.com/office/drawing/2014/main" id="{B54A67E6-A083-669E-21B7-6134319CCA0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587039" y="4386137"/>
            <a:ext cx="617349" cy="617349"/>
          </a:xfrm>
          <a:prstGeom prst="rect">
            <a:avLst/>
          </a:prstGeom>
        </p:spPr>
      </p:pic>
      <p:pic>
        <p:nvPicPr>
          <p:cNvPr id="42" name="Graphic 41" descr="Child with balloon with solid fill">
            <a:extLst>
              <a:ext uri="{FF2B5EF4-FFF2-40B4-BE49-F238E27FC236}">
                <a16:creationId xmlns:a16="http://schemas.microsoft.com/office/drawing/2014/main" id="{9C367A6C-8E7F-3081-6A26-CC342D01803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848195" y="4211842"/>
            <a:ext cx="617349" cy="617349"/>
          </a:xfrm>
          <a:prstGeom prst="rect">
            <a:avLst/>
          </a:prstGeom>
        </p:spPr>
      </p:pic>
      <p:pic>
        <p:nvPicPr>
          <p:cNvPr id="43" name="Graphic 42" descr="Child with balloon with solid fill">
            <a:extLst>
              <a:ext uri="{FF2B5EF4-FFF2-40B4-BE49-F238E27FC236}">
                <a16:creationId xmlns:a16="http://schemas.microsoft.com/office/drawing/2014/main" id="{433CDD4F-11B6-74BB-8145-25D76F69FB0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132422" y="4266345"/>
            <a:ext cx="617349" cy="617349"/>
          </a:xfrm>
          <a:prstGeom prst="rect">
            <a:avLst/>
          </a:prstGeom>
        </p:spPr>
      </p:pic>
      <p:pic>
        <p:nvPicPr>
          <p:cNvPr id="49" name="Graphic 48" descr="Child with balloon with solid fill">
            <a:extLst>
              <a:ext uri="{FF2B5EF4-FFF2-40B4-BE49-F238E27FC236}">
                <a16:creationId xmlns:a16="http://schemas.microsoft.com/office/drawing/2014/main" id="{97347CC2-5CCE-9785-45E2-553B7BDCDE3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942452" y="4557681"/>
            <a:ext cx="617349" cy="617349"/>
          </a:xfrm>
          <a:prstGeom prst="rect">
            <a:avLst/>
          </a:prstGeom>
        </p:spPr>
      </p:pic>
      <p:pic>
        <p:nvPicPr>
          <p:cNvPr id="50" name="Graphic 49" descr="Child with balloon with solid fill">
            <a:extLst>
              <a:ext uri="{FF2B5EF4-FFF2-40B4-BE49-F238E27FC236}">
                <a16:creationId xmlns:a16="http://schemas.microsoft.com/office/drawing/2014/main" id="{7D213284-E7B2-99E0-8026-9C8896B2581A}"/>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383246" y="4173743"/>
            <a:ext cx="617349" cy="617349"/>
          </a:xfrm>
          <a:prstGeom prst="rect">
            <a:avLst/>
          </a:prstGeom>
        </p:spPr>
      </p:pic>
      <p:sp>
        <p:nvSpPr>
          <p:cNvPr id="54" name="Rectangle 53">
            <a:extLst>
              <a:ext uri="{FF2B5EF4-FFF2-40B4-BE49-F238E27FC236}">
                <a16:creationId xmlns:a16="http://schemas.microsoft.com/office/drawing/2014/main" id="{0D070D08-0252-3282-C3B4-BBC91030E08B}"/>
              </a:ext>
            </a:extLst>
          </p:cNvPr>
          <p:cNvSpPr/>
          <p:nvPr/>
        </p:nvSpPr>
        <p:spPr>
          <a:xfrm>
            <a:off x="3919488" y="3596190"/>
            <a:ext cx="1598811" cy="3498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dirty="0">
                <a:latin typeface="Roboto" panose="02000000000000000000" pitchFamily="2" charset="0"/>
                <a:ea typeface="Roboto" panose="02000000000000000000" pitchFamily="2" charset="0"/>
              </a:rPr>
              <a:t>Sample surveys</a:t>
            </a:r>
          </a:p>
        </p:txBody>
      </p:sp>
      <p:pic>
        <p:nvPicPr>
          <p:cNvPr id="60" name="Graphic 59" descr="Child with balloon outline">
            <a:extLst>
              <a:ext uri="{FF2B5EF4-FFF2-40B4-BE49-F238E27FC236}">
                <a16:creationId xmlns:a16="http://schemas.microsoft.com/office/drawing/2014/main" id="{FE9B963E-59C7-792B-170C-BCED8C3BDD07}"/>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037293" y="4744907"/>
            <a:ext cx="545946" cy="545946"/>
          </a:xfrm>
          <a:prstGeom prst="rect">
            <a:avLst/>
          </a:prstGeom>
        </p:spPr>
      </p:pic>
      <p:pic>
        <p:nvPicPr>
          <p:cNvPr id="61" name="Graphic 60" descr="Child with balloon outline">
            <a:extLst>
              <a:ext uri="{FF2B5EF4-FFF2-40B4-BE49-F238E27FC236}">
                <a16:creationId xmlns:a16="http://schemas.microsoft.com/office/drawing/2014/main" id="{A7DED7D6-B474-534C-D3DE-5F098B3E9A37}"/>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163542" y="4867621"/>
            <a:ext cx="545946" cy="545946"/>
          </a:xfrm>
          <a:prstGeom prst="rect">
            <a:avLst/>
          </a:prstGeom>
        </p:spPr>
      </p:pic>
      <p:pic>
        <p:nvPicPr>
          <p:cNvPr id="62" name="Graphic 61" descr="Child with balloon outline">
            <a:extLst>
              <a:ext uri="{FF2B5EF4-FFF2-40B4-BE49-F238E27FC236}">
                <a16:creationId xmlns:a16="http://schemas.microsoft.com/office/drawing/2014/main" id="{2DDD7019-9A80-ACFF-EAEB-BDA8E656B0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2650835" y="4744630"/>
            <a:ext cx="545946" cy="545946"/>
          </a:xfrm>
          <a:prstGeom prst="rect">
            <a:avLst/>
          </a:prstGeom>
        </p:spPr>
      </p:pic>
      <p:pic>
        <p:nvPicPr>
          <p:cNvPr id="63" name="Graphic 62" descr="Child with balloon outline">
            <a:extLst>
              <a:ext uri="{FF2B5EF4-FFF2-40B4-BE49-F238E27FC236}">
                <a16:creationId xmlns:a16="http://schemas.microsoft.com/office/drawing/2014/main" id="{BD88250E-2E3E-527F-1519-F75DCF48FC3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839056" y="4876465"/>
            <a:ext cx="545946" cy="545946"/>
          </a:xfrm>
          <a:prstGeom prst="rect">
            <a:avLst/>
          </a:prstGeom>
        </p:spPr>
      </p:pic>
      <p:pic>
        <p:nvPicPr>
          <p:cNvPr id="64" name="Graphic 63" descr="Child with balloon with solid fill">
            <a:extLst>
              <a:ext uri="{FF2B5EF4-FFF2-40B4-BE49-F238E27FC236}">
                <a16:creationId xmlns:a16="http://schemas.microsoft.com/office/drawing/2014/main" id="{1CECA87C-C0A2-4137-47B3-75DF009EA947}"/>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485975" y="4009779"/>
            <a:ext cx="617349" cy="617349"/>
          </a:xfrm>
          <a:prstGeom prst="rect">
            <a:avLst/>
          </a:prstGeom>
        </p:spPr>
      </p:pic>
      <p:pic>
        <p:nvPicPr>
          <p:cNvPr id="65" name="Graphic 64" descr="Child with balloon outline">
            <a:extLst>
              <a:ext uri="{FF2B5EF4-FFF2-40B4-BE49-F238E27FC236}">
                <a16:creationId xmlns:a16="http://schemas.microsoft.com/office/drawing/2014/main" id="{8B57A453-2C78-4848-81DA-59481E7CC4E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476283" y="4582829"/>
            <a:ext cx="545946" cy="545946"/>
          </a:xfrm>
          <a:prstGeom prst="rect">
            <a:avLst/>
          </a:prstGeom>
        </p:spPr>
      </p:pic>
      <p:cxnSp>
        <p:nvCxnSpPr>
          <p:cNvPr id="69" name="Straight Arrow Connector 68">
            <a:extLst>
              <a:ext uri="{FF2B5EF4-FFF2-40B4-BE49-F238E27FC236}">
                <a16:creationId xmlns:a16="http://schemas.microsoft.com/office/drawing/2014/main" id="{91A58F0C-A013-41A0-6FEF-35AEFE83304E}"/>
              </a:ext>
            </a:extLst>
          </p:cNvPr>
          <p:cNvCxnSpPr/>
          <p:nvPr/>
        </p:nvCxnSpPr>
        <p:spPr>
          <a:xfrm flipH="1">
            <a:off x="7578671" y="2775656"/>
            <a:ext cx="12618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4EEB65D-91D8-CCF6-4A14-691D20A1CD8C}"/>
              </a:ext>
            </a:extLst>
          </p:cNvPr>
          <p:cNvCxnSpPr/>
          <p:nvPr/>
        </p:nvCxnSpPr>
        <p:spPr>
          <a:xfrm>
            <a:off x="10466029" y="3596279"/>
            <a:ext cx="0" cy="1022901"/>
          </a:xfrm>
          <a:prstGeom prst="straightConnector1">
            <a:avLst/>
          </a:prstGeom>
          <a:ln w="57150">
            <a:solidFill>
              <a:srgbClr val="BAC615"/>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45A9CA3-4FF8-E80E-87D7-2DB0415B1ACC}"/>
              </a:ext>
            </a:extLst>
          </p:cNvPr>
          <p:cNvCxnSpPr>
            <a:cxnSpLocks/>
            <a:endCxn id="44" idx="4"/>
          </p:cNvCxnSpPr>
          <p:nvPr/>
        </p:nvCxnSpPr>
        <p:spPr>
          <a:xfrm flipH="1">
            <a:off x="6189827" y="4575019"/>
            <a:ext cx="4276202" cy="24303"/>
          </a:xfrm>
          <a:prstGeom prst="straightConnector1">
            <a:avLst/>
          </a:prstGeom>
          <a:ln w="57150">
            <a:solidFill>
              <a:srgbClr val="BAC61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35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white background with black dots&#10;&#10;Description automatically generated">
            <a:extLst>
              <a:ext uri="{FF2B5EF4-FFF2-40B4-BE49-F238E27FC236}">
                <a16:creationId xmlns:a16="http://schemas.microsoft.com/office/drawing/2014/main" id="{3C9E5EBC-B160-2831-F520-7ABC49B498E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37331" y="1592931"/>
            <a:ext cx="2880438" cy="4320000"/>
          </a:xfrm>
          <a:prstGeom prst="rect">
            <a:avLst/>
          </a:prstGeom>
          <a:effectLst>
            <a:outerShdw blurRad="50800" dist="38100" dir="2700000" algn="tl" rotWithShape="0">
              <a:prstClr val="black">
                <a:alpha val="40000"/>
              </a:prstClr>
            </a:outerShdw>
          </a:effectLst>
        </p:spPr>
      </p:pic>
      <p:pic>
        <p:nvPicPr>
          <p:cNvPr id="17" name="Picture 16" descr="A cover of a magazine&#10;&#10;Description automatically generated">
            <a:extLst>
              <a:ext uri="{FF2B5EF4-FFF2-40B4-BE49-F238E27FC236}">
                <a16:creationId xmlns:a16="http://schemas.microsoft.com/office/drawing/2014/main" id="{AF6FC6B2-1FCA-1CFC-DDD8-E7576C010DD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49761" y="1621539"/>
            <a:ext cx="2880389" cy="4320000"/>
          </a:xfrm>
          <a:prstGeom prst="rect">
            <a:avLst/>
          </a:prstGeom>
          <a:effectLst>
            <a:outerShdw blurRad="50800" dist="38100" dir="2700000" algn="tl" rotWithShape="0">
              <a:prstClr val="black">
                <a:alpha val="40000"/>
              </a:prstClr>
            </a:outerShdw>
          </a:effectLst>
        </p:spPr>
      </p:pic>
      <p:pic>
        <p:nvPicPr>
          <p:cNvPr id="13" name="Picture 12" descr="A group of people riding bicycles on a bridge&#10;&#10;Description automatically generated">
            <a:extLst>
              <a:ext uri="{FF2B5EF4-FFF2-40B4-BE49-F238E27FC236}">
                <a16:creationId xmlns:a16="http://schemas.microsoft.com/office/drawing/2014/main" id="{9B1BECC9-ACFD-CE25-BDA3-9300EEBD67A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73410" y="1592931"/>
            <a:ext cx="2880410" cy="4320000"/>
          </a:xfrm>
          <a:prstGeom prst="rect">
            <a:avLst/>
          </a:prstGeom>
          <a:effectLst>
            <a:outerShdw blurRad="50800" dist="38100" dir="2700000" algn="tl" rotWithShape="0">
              <a:prstClr val="black">
                <a:alpha val="40000"/>
              </a:prstClr>
            </a:outerShdw>
          </a:effectLst>
        </p:spPr>
      </p:pic>
      <p:sp>
        <p:nvSpPr>
          <p:cNvPr id="2" name="Titel 1">
            <a:extLst>
              <a:ext uri="{FF2B5EF4-FFF2-40B4-BE49-F238E27FC236}">
                <a16:creationId xmlns:a16="http://schemas.microsoft.com/office/drawing/2014/main" id="{B9CBA404-087B-46F9-8E40-9A3423D1FA82}"/>
              </a:ext>
            </a:extLst>
          </p:cNvPr>
          <p:cNvSpPr>
            <a:spLocks noGrp="1"/>
          </p:cNvSpPr>
          <p:nvPr>
            <p:ph type="title"/>
          </p:nvPr>
        </p:nvSpPr>
        <p:spPr>
          <a:xfrm>
            <a:off x="185980" y="263469"/>
            <a:ext cx="11807952" cy="805911"/>
          </a:xfrm>
        </p:spPr>
        <p:txBody>
          <a:bodyPr>
            <a:normAutofit/>
          </a:bodyPr>
          <a:lstStyle/>
          <a:p>
            <a:pPr algn="ctr"/>
            <a:r>
              <a:rPr lang="en-GB" sz="4800" dirty="0">
                <a:latin typeface="Roboto" panose="02000000000000000000" pitchFamily="2" charset="0"/>
                <a:ea typeface="Roboto" panose="02000000000000000000" pitchFamily="2" charset="0"/>
              </a:rPr>
              <a:t>EU Strategic Policy Agenda</a:t>
            </a:r>
          </a:p>
        </p:txBody>
      </p:sp>
      <p:sp>
        <p:nvSpPr>
          <p:cNvPr id="3" name="Textplatzhalter 2">
            <a:extLst>
              <a:ext uri="{FF2B5EF4-FFF2-40B4-BE49-F238E27FC236}">
                <a16:creationId xmlns:a16="http://schemas.microsoft.com/office/drawing/2014/main" id="{C17D800F-ED05-452A-8FAC-9186450C0516}"/>
              </a:ext>
            </a:extLst>
          </p:cNvPr>
          <p:cNvSpPr>
            <a:spLocks noGrp="1"/>
          </p:cNvSpPr>
          <p:nvPr>
            <p:ph type="body" sz="quarter" idx="13"/>
          </p:nvPr>
        </p:nvSpPr>
        <p:spPr>
          <a:xfrm>
            <a:off x="424244" y="1155838"/>
            <a:ext cx="11569687" cy="227777"/>
          </a:xfrm>
        </p:spPr>
        <p:txBody>
          <a:bodyPr/>
          <a:lstStyle/>
          <a:p>
            <a:endParaRPr lang="en-GB" dirty="0"/>
          </a:p>
        </p:txBody>
      </p:sp>
      <p:sp>
        <p:nvSpPr>
          <p:cNvPr id="4" name="Fußzeilenplatzhalter 3">
            <a:extLst>
              <a:ext uri="{FF2B5EF4-FFF2-40B4-BE49-F238E27FC236}">
                <a16:creationId xmlns:a16="http://schemas.microsoft.com/office/drawing/2014/main" id="{3BFAA1A7-E764-43D3-BFD4-28C5D5F87018}"/>
              </a:ext>
            </a:extLst>
          </p:cNvPr>
          <p:cNvSpPr>
            <a:spLocks noGrp="1"/>
          </p:cNvSpPr>
          <p:nvPr>
            <p:ph type="ftr" sz="quarter" idx="3"/>
          </p:nvPr>
        </p:nvSpPr>
        <p:spPr>
          <a:xfrm>
            <a:off x="426001" y="6493698"/>
            <a:ext cx="11339999" cy="227777"/>
          </a:xfrm>
        </p:spPr>
        <p:txBody>
          <a:bodyPr/>
          <a:lstStyle/>
          <a:p>
            <a:r>
              <a:rPr lang="en-GB" dirty="0"/>
              <a:t>Open Music Europe | Stakeholder Workshop in Bratislava 21 September 2023 </a:t>
            </a:r>
            <a:endParaRPr lang="en-GB" noProof="0" dirty="0"/>
          </a:p>
        </p:txBody>
      </p:sp>
      <p:sp>
        <p:nvSpPr>
          <p:cNvPr id="5" name="Foliennummernplatzhalter 4">
            <a:extLst>
              <a:ext uri="{FF2B5EF4-FFF2-40B4-BE49-F238E27FC236}">
                <a16:creationId xmlns:a16="http://schemas.microsoft.com/office/drawing/2014/main" id="{3F336CA2-8BEA-4BC4-9E97-DA628546D0EC}"/>
              </a:ext>
            </a:extLst>
          </p:cNvPr>
          <p:cNvSpPr>
            <a:spLocks noGrp="1"/>
          </p:cNvSpPr>
          <p:nvPr>
            <p:ph type="sldNum" sz="quarter" idx="4"/>
          </p:nvPr>
        </p:nvSpPr>
        <p:spPr/>
        <p:txBody>
          <a:bodyPr/>
          <a:lstStyle/>
          <a:p>
            <a:fld id="{7D8F40E6-5147-4048-8648-74966E0AD208}" type="slidenum">
              <a:rPr lang="en-GB" noProof="0" smtClean="0"/>
              <a:pPr/>
              <a:t>9</a:t>
            </a:fld>
            <a:endParaRPr lang="en-GB" noProof="0"/>
          </a:p>
        </p:txBody>
      </p:sp>
      <p:sp>
        <p:nvSpPr>
          <p:cNvPr id="20" name="TextBox 19">
            <a:extLst>
              <a:ext uri="{FF2B5EF4-FFF2-40B4-BE49-F238E27FC236}">
                <a16:creationId xmlns:a16="http://schemas.microsoft.com/office/drawing/2014/main" id="{1CE55A2A-88A3-5132-19E6-66B4CB9D8CAE}"/>
              </a:ext>
            </a:extLst>
          </p:cNvPr>
          <p:cNvSpPr txBox="1"/>
          <p:nvPr/>
        </p:nvSpPr>
        <p:spPr>
          <a:xfrm>
            <a:off x="8038182" y="1650147"/>
            <a:ext cx="2880389" cy="4247317"/>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Triple transition</a:t>
            </a:r>
            <a:r>
              <a:rPr lang="en-GB" dirty="0">
                <a:latin typeface="Arial" panose="020B0604020202020204" pitchFamily="34" charset="0"/>
                <a:cs typeface="Arial" panose="020B0604020202020204" pitchFamily="34" charset="0"/>
              </a:rPr>
              <a:t> </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Green</a:t>
            </a:r>
            <a:r>
              <a:rPr lang="en-GB" dirty="0">
                <a:latin typeface="Arial" panose="020B0604020202020204" pitchFamily="34" charset="0"/>
                <a:cs typeface="Arial" panose="020B0604020202020204" pitchFamily="34" charset="0"/>
              </a:rPr>
              <a:t>: accounting for carbon and other environmental impacts in the value chain.</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Digital</a:t>
            </a:r>
            <a:r>
              <a:rPr lang="en-GB" dirty="0">
                <a:latin typeface="Arial" panose="020B0604020202020204" pitchFamily="34" charset="0"/>
                <a:cs typeface="Arial" panose="020B0604020202020204" pitchFamily="34" charset="0"/>
              </a:rPr>
              <a:t>: cloud based, AI-driven and automated machine-to-machine sales.</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b="1" dirty="0">
                <a:latin typeface="Arial" panose="020B0604020202020204" pitchFamily="34" charset="0"/>
                <a:cs typeface="Arial" panose="020B0604020202020204" pitchFamily="34" charset="0"/>
              </a:rPr>
              <a:t>Social</a:t>
            </a:r>
            <a:r>
              <a:rPr lang="en-GB" dirty="0">
                <a:latin typeface="Arial" panose="020B0604020202020204" pitchFamily="34" charset="0"/>
                <a:cs typeface="Arial" panose="020B0604020202020204" pitchFamily="34" charset="0"/>
              </a:rPr>
              <a:t>: sustainable for a just society, in music women and minorities.</a:t>
            </a:r>
          </a:p>
        </p:txBody>
      </p:sp>
    </p:spTree>
    <p:extLst>
      <p:ext uri="{BB962C8B-B14F-4D97-AF65-F5344CB8AC3E}">
        <p14:creationId xmlns:p14="http://schemas.microsoft.com/office/powerpoint/2010/main" val="950997401"/>
      </p:ext>
    </p:extLst>
  </p:cSld>
  <p:clrMapOvr>
    <a:masterClrMapping/>
  </p:clrMapOvr>
</p:sld>
</file>

<file path=ppt/theme/theme1.xml><?xml version="1.0" encoding="utf-8"?>
<a:theme xmlns:a="http://schemas.openxmlformats.org/drawingml/2006/main" name="Project">
  <a:themeElements>
    <a:clrScheme name="OpenMuse">
      <a:dk1>
        <a:srgbClr val="393939"/>
      </a:dk1>
      <a:lt1>
        <a:sysClr val="window" lastClr="FFFFFF"/>
      </a:lt1>
      <a:dk2>
        <a:srgbClr val="412312"/>
      </a:dk2>
      <a:lt2>
        <a:srgbClr val="E7E6E6"/>
      </a:lt2>
      <a:accent1>
        <a:srgbClr val="00348A"/>
      </a:accent1>
      <a:accent2>
        <a:srgbClr val="DB001C"/>
      </a:accent2>
      <a:accent3>
        <a:srgbClr val="4EC0E4"/>
      </a:accent3>
      <a:accent4>
        <a:srgbClr val="3EA135"/>
      </a:accent4>
      <a:accent5>
        <a:srgbClr val="BAC619"/>
      </a:accent5>
      <a:accent6>
        <a:srgbClr val="00843A"/>
      </a:accent6>
      <a:hlink>
        <a:srgbClr val="007CBB"/>
      </a:hlink>
      <a:folHlink>
        <a:srgbClr val="4E115A"/>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2181</TotalTime>
  <Words>4685</Words>
  <Application>Microsoft Office PowerPoint</Application>
  <PresentationFormat>Widescreen</PresentationFormat>
  <Paragraphs>554</Paragraphs>
  <Slides>38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bold</vt:lpstr>
      <vt:lpstr>Courier New</vt:lpstr>
      <vt:lpstr>Roboto</vt:lpstr>
      <vt:lpstr>Symbol</vt:lpstr>
      <vt:lpstr>Trebuchet MS</vt:lpstr>
      <vt:lpstr>Wingdings</vt:lpstr>
      <vt:lpstr>Project</vt:lpstr>
      <vt:lpstr>Slovak Stakeholder Consultation</vt:lpstr>
      <vt:lpstr>Dr Joost Poort: Policy Agenda</vt:lpstr>
      <vt:lpstr>PowerPoint Presentation</vt:lpstr>
      <vt:lpstr>PowerPoint Presentation</vt:lpstr>
      <vt:lpstr>PowerPoint Presentation</vt:lpstr>
      <vt:lpstr>Open Policy Analysis</vt:lpstr>
      <vt:lpstr>Daniel Antal, CFA: Data Coordination </vt:lpstr>
      <vt:lpstr>PowerPoint Presentation</vt:lpstr>
      <vt:lpstr>EU Strategic Policy Agenda</vt:lpstr>
      <vt:lpstr>Triple Transition for Music Industry</vt:lpstr>
      <vt:lpstr>Slovak Policy Agenda</vt:lpstr>
      <vt:lpstr>Open Policy Analysis</vt:lpstr>
      <vt:lpstr>Open Policy Analysis</vt:lpstr>
      <vt:lpstr>Open Data Infrastructure</vt:lpstr>
      <vt:lpstr>Open Policy Analysis</vt:lpstr>
      <vt:lpstr>Dr James Edwards: Survey harmonisation</vt:lpstr>
      <vt:lpstr>Contents</vt:lpstr>
      <vt:lpstr>Why improve our data collection on music?</vt:lpstr>
      <vt:lpstr>How can data be “harmonised”?</vt:lpstr>
      <vt:lpstr>What relevant survey data exist  on an SK level?</vt:lpstr>
      <vt:lpstr>What relevant survey data exist  on an EU level?</vt:lpstr>
      <vt:lpstr>What relevant survey data exist on an EU level? – examples </vt:lpstr>
      <vt:lpstr>What relevant survey data exist on an EU level? – examples </vt:lpstr>
      <vt:lpstr>What harmonised surveys will  Open Music Europe conduct?</vt:lpstr>
      <vt:lpstr>MSME and music professional surveys (WP1)</vt:lpstr>
      <vt:lpstr>Cultural access and participation survey (sustainability package)</vt:lpstr>
      <vt:lpstr>Other data collection – Listen Local pilot project (diversity work package)</vt:lpstr>
      <vt:lpstr>Other data collection – ESG reporting pilot project (sustainability work package)</vt:lpstr>
      <vt:lpstr>IKP indicators relevant to Open Music Europe sustainability work package</vt:lpstr>
      <vt:lpstr>PowerPoint Presentation</vt:lpstr>
      <vt:lpstr>SKMIR</vt:lpstr>
      <vt:lpstr>magr. Tomáš Mikš: Listen Local Slovakia</vt:lpstr>
      <vt:lpstr>Why No Slovak Music Visibility?</vt:lpstr>
      <vt:lpstr>Listen Local 2020</vt:lpstr>
      <vt:lpstr>Listen Local – Music Policy Overlap </vt:lpstr>
      <vt:lpstr>Listen Local Lithuania</vt:lpstr>
      <vt:lpstr>Listen Local Slovakia 2023</vt:lpstr>
      <vt:lpstr>Listen Local – Music Policy Overlap </vt:lpstr>
    </vt:vector>
  </TitlesOfParts>
  <Company>SYNYO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MELCAYA Presentation</dc:title>
  <dc:creator>Daniel Antal</dc:creator>
  <cp:keywords>Open Music Europe;Slovakia;2023</cp:keywords>
  <cp:lastModifiedBy>Daniel Antal</cp:lastModifiedBy>
  <cp:revision>162</cp:revision>
  <dcterms:created xsi:type="dcterms:W3CDTF">2019-05-16T10:14:01Z</dcterms:created>
  <dcterms:modified xsi:type="dcterms:W3CDTF">2023-09-26T14:31:49Z</dcterms:modified>
</cp:coreProperties>
</file>